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3" r:id="rId1"/>
  </p:sldMasterIdLst>
  <p:sldIdLst>
    <p:sldId id="256" r:id="rId2"/>
    <p:sldId id="296" r:id="rId3"/>
    <p:sldId id="297" r:id="rId4"/>
    <p:sldId id="262" r:id="rId5"/>
    <p:sldId id="275" r:id="rId6"/>
    <p:sldId id="263" r:id="rId7"/>
    <p:sldId id="264" r:id="rId8"/>
    <p:sldId id="294" r:id="rId9"/>
    <p:sldId id="288" r:id="rId10"/>
    <p:sldId id="289" r:id="rId11"/>
    <p:sldId id="267" r:id="rId12"/>
    <p:sldId id="322" r:id="rId13"/>
    <p:sldId id="326" r:id="rId14"/>
    <p:sldId id="327" r:id="rId15"/>
    <p:sldId id="328" r:id="rId16"/>
    <p:sldId id="329" r:id="rId17"/>
    <p:sldId id="330" r:id="rId18"/>
    <p:sldId id="331" r:id="rId19"/>
    <p:sldId id="332" r:id="rId20"/>
    <p:sldId id="333" r:id="rId21"/>
    <p:sldId id="334" r:id="rId22"/>
    <p:sldId id="335" r:id="rId23"/>
    <p:sldId id="336" r:id="rId24"/>
    <p:sldId id="324" r:id="rId25"/>
    <p:sldId id="304" r:id="rId26"/>
    <p:sldId id="302" r:id="rId27"/>
    <p:sldId id="303" r:id="rId28"/>
    <p:sldId id="306" r:id="rId29"/>
    <p:sldId id="305" r:id="rId30"/>
    <p:sldId id="307" r:id="rId31"/>
    <p:sldId id="310" r:id="rId32"/>
    <p:sldId id="309" r:id="rId33"/>
    <p:sldId id="308" r:id="rId34"/>
    <p:sldId id="312" r:id="rId35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3" autoAdjust="0"/>
    <p:restoredTop sz="98925" autoAdjust="0"/>
  </p:normalViewPr>
  <p:slideViewPr>
    <p:cSldViewPr snapToGrid="0">
      <p:cViewPr varScale="1">
        <p:scale>
          <a:sx n="114" d="100"/>
          <a:sy n="114" d="100"/>
        </p:scale>
        <p:origin x="444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sutur33.ru/muzey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vk.ru/away.php?to=https%3A%2F%2Flibkolch.ru%2F&amp;utf=1" TargetMode="External"/><Relationship Id="rId2" Type="http://schemas.openxmlformats.org/officeDocument/2006/relationships/hyperlink" Target="tel:7904251863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&#1076;&#1082;-&#1082;&#1086;&#1083;&#1100;&#1095;&#1091;&#1075;&#1080;&#1085;&#1086;.&#1088;&#1092;/otdely/muzej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vk.ru/away.php?to=https%3A%2F%2F%D0%9A.%D0%9C%D0%B0%D1%80%D0%BA%D1%81%D0%B0&amp;utf=1" TargetMode="External"/><Relationship Id="rId7" Type="http://schemas.openxmlformats.org/officeDocument/2006/relationships/image" Target="../media/image16.png"/><Relationship Id="rId2" Type="http://schemas.openxmlformats.org/officeDocument/2006/relationships/hyperlink" Target="https://vk.ru/historycenter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vk.com/id591446225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vk.com/id591446225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hyperlink" Target="https://vk.com/id186257510" TargetMode="External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png"/><Relationship Id="rId7" Type="http://schemas.openxmlformats.org/officeDocument/2006/relationships/image" Target="../media/image49.jpeg"/><Relationship Id="rId2" Type="http://schemas.openxmlformats.org/officeDocument/2006/relationships/hyperlink" Target="https://silkko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hyperlink" Target="https://yandex.ru/maps/10658/vladimir-oblast/house/vtoraya_ulitsa_5/Z0AYcgVhSkcAQFtsfX10d3tnZQ==/" TargetMode="External"/><Relationship Id="rId7" Type="http://schemas.openxmlformats.org/officeDocument/2006/relationships/image" Target="../media/image54.jpeg"/><Relationship Id="rId2" Type="http://schemas.openxmlformats.org/officeDocument/2006/relationships/hyperlink" Target="https://vk.com/leschudes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Relationship Id="rId9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hyperlink" Target="https://vk.com/naliroys_soap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hyperlink" Target="https://vk.ru/away.php?to=https%3A%2F%2Fvk.me%2Fns.cake&amp;utf=1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hyperlink" Target="https://vk.com/id227683086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4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hyperlink" Target="https://m.vk.com/fermerskydvorikkolch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7" Type="http://schemas.openxmlformats.org/officeDocument/2006/relationships/image" Target="../media/image95.jpeg"/><Relationship Id="rId2" Type="http://schemas.openxmlformats.org/officeDocument/2006/relationships/hyperlink" Target="https://vk.com/erakart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3" Type="http://schemas.openxmlformats.org/officeDocument/2006/relationships/image" Target="../media/image96.jpeg"/><Relationship Id="rId7" Type="http://schemas.openxmlformats.org/officeDocument/2006/relationships/image" Target="../media/image100.jpeg"/><Relationship Id="rId2" Type="http://schemas.openxmlformats.org/officeDocument/2006/relationships/hyperlink" Target="https://sergievazavod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3" Type="http://schemas.openxmlformats.org/officeDocument/2006/relationships/image" Target="../media/image102.jpeg"/><Relationship Id="rId7" Type="http://schemas.openxmlformats.org/officeDocument/2006/relationships/image" Target="../media/image106.jpeg"/><Relationship Id="rId2" Type="http://schemas.openxmlformats.org/officeDocument/2006/relationships/hyperlink" Target="https://vk.com/igogosha_club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3" Type="http://schemas.openxmlformats.org/officeDocument/2006/relationships/hyperlink" Target="https://vk.com/razdolevskoe_kp" TargetMode="External"/><Relationship Id="rId7" Type="http://schemas.openxmlformats.org/officeDocument/2006/relationships/image" Target="../media/image112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jpeg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Relationship Id="rId9" Type="http://schemas.openxmlformats.org/officeDocument/2006/relationships/image" Target="../media/image114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jpeg"/><Relationship Id="rId3" Type="http://schemas.openxmlformats.org/officeDocument/2006/relationships/image" Target="../media/image115.jpeg"/><Relationship Id="rId7" Type="http://schemas.openxmlformats.org/officeDocument/2006/relationships/image" Target="../media/image119.jpeg"/><Relationship Id="rId2" Type="http://schemas.openxmlformats.org/officeDocument/2006/relationships/hyperlink" Target="https://vk.com/club226403414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jpeg"/><Relationship Id="rId11" Type="http://schemas.openxmlformats.org/officeDocument/2006/relationships/image" Target="../media/image123.jpeg"/><Relationship Id="rId5" Type="http://schemas.openxmlformats.org/officeDocument/2006/relationships/image" Target="../media/image117.jpeg"/><Relationship Id="rId10" Type="http://schemas.openxmlformats.org/officeDocument/2006/relationships/image" Target="../media/image122.jpeg"/><Relationship Id="rId4" Type="http://schemas.openxmlformats.org/officeDocument/2006/relationships/image" Target="../media/image116.jpeg"/><Relationship Id="rId9" Type="http://schemas.openxmlformats.org/officeDocument/2006/relationships/image" Target="../media/image121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jpeg"/><Relationship Id="rId3" Type="http://schemas.openxmlformats.org/officeDocument/2006/relationships/image" Target="../media/image124.jpeg"/><Relationship Id="rId7" Type="http://schemas.openxmlformats.org/officeDocument/2006/relationships/image" Target="../media/image128.jpeg"/><Relationship Id="rId2" Type="http://schemas.openxmlformats.org/officeDocument/2006/relationships/hyperlink" Target="https://vk.com/molochka33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jpeg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Relationship Id="rId9" Type="http://schemas.openxmlformats.org/officeDocument/2006/relationships/image" Target="../media/image130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jpeg"/><Relationship Id="rId3" Type="http://schemas.openxmlformats.org/officeDocument/2006/relationships/hyperlink" Target="https://yandex.ru/profile/225236614495?lang=ru" TargetMode="External"/><Relationship Id="rId7" Type="http://schemas.openxmlformats.org/officeDocument/2006/relationships/image" Target="../media/image134.jpeg"/><Relationship Id="rId2" Type="http://schemas.openxmlformats.org/officeDocument/2006/relationships/hyperlink" Target="https://planeta-trc.ru/boul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Relationship Id="rId9" Type="http://schemas.openxmlformats.org/officeDocument/2006/relationships/image" Target="../media/image136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jpeg"/><Relationship Id="rId3" Type="http://schemas.openxmlformats.org/officeDocument/2006/relationships/image" Target="../media/image137.png"/><Relationship Id="rId7" Type="http://schemas.openxmlformats.org/officeDocument/2006/relationships/image" Target="../media/image141.jpeg"/><Relationship Id="rId2" Type="http://schemas.openxmlformats.org/officeDocument/2006/relationships/hyperlink" Target="https://vk.ru/kinoru33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jpeg"/><Relationship Id="rId5" Type="http://schemas.openxmlformats.org/officeDocument/2006/relationships/image" Target="../media/image139.jpeg"/><Relationship Id="rId4" Type="http://schemas.openxmlformats.org/officeDocument/2006/relationships/image" Target="../media/image1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" descr="D:\ТАНЯ ПРОГРАММЫ\ТУРИЗМ\Раздатка\Кольчугино-пл-Ленин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5145" y="1282535"/>
            <a:ext cx="9282636" cy="46195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07477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B8654A-2A1D-702C-4FB1-77CA49129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704088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КРАТКАЯ ИНФОРМАЦИЯ </a:t>
            </a:r>
            <a:br>
              <a:rPr lang="ru-RU" dirty="0"/>
            </a:br>
            <a:r>
              <a:rPr lang="ru-RU" dirty="0"/>
              <a:t>О НАСЕЛЕННОМ ПУНКТЕ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FE9F8F-DDF9-EE9D-E9FA-65CC6DC70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278" y="1935480"/>
            <a:ext cx="10117777" cy="438912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Кольчугинский район в созвездии районов Владимирской области, окруженный со всех сторон лесами, украшенный возрожденными храмами, известный славными именами жителей, их трудовыми и ратными подвигами и делами, имеет богатую историю. Располагается в западной части Владимирской области. Площадь района – 1170 кв. км, 52 % территории занимают леса. Отличается выгодным территориально-транспортным положением, находится в центре «Золотого кольца». Расположен в северо-западной части Владимирской области, на реке Пекше (приток реки 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Клязьмы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), в Юрьевском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ополье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, на отрогах Московской возвышенности, в 74 км от Владимира , в 131 км от Москвы(через 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Киржач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), в 40 км от Александрова, в 30 км от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Юрьев-Польского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. Входит в Северо-Западный внутриобластной экономический район.</a:t>
            </a:r>
          </a:p>
          <a:p>
            <a:pPr algn="just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На железнодорожной станции Кольчугино Северной железной дороги пригородные поезда Александров —Иваново (№ 6292/6491) и пассажирские поезда Москва —Иваново (№ 674/673), Москва -Кинешма (№ 662/662).</a:t>
            </a:r>
          </a:p>
          <a:p>
            <a:pPr algn="just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С областным центром город связан автомобильным сообщением по региональной дороге 17А-2 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Колокша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—Дворики. Работает автовокзал. Имеется регулярное автобусное сообщение   с Москвой  через 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Киржач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Черноголловку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. Через Кольчугино проезжают автобусы Москва-Юрьев-Польский.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Кольчугинский район – занимает важное место в экономическом потенциале Владимирской области. Удельный вес оборота всех организаций в общем объёме Владимирской области составляет – 22,9%, по обрабатывающим производствам удельный вес района – 3,1%.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Ведущая отрасль экономики – промышленность. Наибольший объём отгруженных товаров приходиться на обрабатывающее производство. </a:t>
            </a:r>
          </a:p>
          <a:p>
            <a:pPr marL="0" indent="0">
              <a:buNone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089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29E78C-D75E-421A-293E-EEC755571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050" y="704088"/>
            <a:ext cx="10455349" cy="1143000"/>
          </a:xfrm>
        </p:spPr>
        <p:txBody>
          <a:bodyPr/>
          <a:lstStyle/>
          <a:p>
            <a:r>
              <a:rPr lang="ru-RU" dirty="0"/>
              <a:t>ИСТОРИЧЕСКАЯ СПРАВКА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8F15ED-9C3E-2D3E-45D0-3157299F5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930" y="1935480"/>
            <a:ext cx="10196623" cy="4389120"/>
          </a:xfrm>
        </p:spPr>
        <p:txBody>
          <a:bodyPr>
            <a:normAutofit fontScale="77500" lnSpcReduction="20000"/>
          </a:bodyPr>
          <a:lstStyle/>
          <a:p>
            <a:r>
              <a:rPr lang="ru-RU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Кольчугинский район с центром в городе Кольчугино расположен в северо-запад ной части Владимирской области и входит в Северо-Западный внутриобластной экономический район. Город Кольчугино образовался с заводского поселка, в 1871 году заложенного купцом Александром Григорьевичем Кольчугиным, вместе с медеплавильным заводом близ села Васильевского при речке Беленькой, впадающей в реку Пекшу. Имя этого человека и принадлежит нашему городу.</a:t>
            </a:r>
          </a:p>
          <a:p>
            <a:r>
              <a:rPr lang="ru-RU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Один из самых известных заводов, основанный в 1939году по изготовлению подстаканников, серебряной посуды, который функционирует и сегодня в г. Кольчугино Владимирской области.</a:t>
            </a:r>
          </a:p>
          <a:p>
            <a:r>
              <a:rPr lang="ru-RU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В далекие тридцатые годы 20 века именно в Кольчугине был создан «крылатый» металл, получивший название «кольчугалюминий», из которого был построен первый советский цельнометаллический самолет АНТ-2.</a:t>
            </a:r>
          </a:p>
          <a:p>
            <a:r>
              <a:rPr lang="ru-RU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Официально Кольчугинский район образован 10 апреля 1929 года в составе Александровского округа Ивановской Промышленной области из части территорий Александровского уезда Владимирской губернии и </a:t>
            </a:r>
            <a:r>
              <a:rPr lang="ru-RU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Юрьев-Польского</a:t>
            </a:r>
            <a:r>
              <a:rPr lang="ru-RU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уезда Иваново-Вознесенской губернии.</a:t>
            </a:r>
          </a:p>
          <a:p>
            <a:r>
              <a:rPr lang="ru-RU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8 апреля 1941 года город Кольчугино отнесен к категории городов областного подчинения, выведен из состава района, оставаясь его центром.</a:t>
            </a:r>
          </a:p>
          <a:p>
            <a:r>
              <a:rPr lang="ru-RU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С 14 августа 1944 года Кольчугинский район в составе Владимирской области.</a:t>
            </a:r>
          </a:p>
          <a:p>
            <a:r>
              <a:rPr lang="ru-RU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6 марта 2000 года в соответствии с Законом Владимирской области №11-ОЗ город Кольчугино и Кольчугинский район объединены в одно муниципальное образование «Округ Кольчугино».</a:t>
            </a:r>
          </a:p>
          <a:p>
            <a:pPr algn="just"/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950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AD8DE7-6E03-BB54-7E40-00B52475C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454706"/>
            <a:ext cx="10715501" cy="1143000"/>
          </a:xfrm>
        </p:spPr>
        <p:txBody>
          <a:bodyPr>
            <a:normAutofit/>
          </a:bodyPr>
          <a:lstStyle/>
          <a:p>
            <a:r>
              <a:rPr lang="ru-RU" sz="4400" dirty="0"/>
              <a:t>СВЕДЕНИЯ</a:t>
            </a:r>
            <a:r>
              <a:rPr lang="ru-RU" dirty="0"/>
              <a:t> </a:t>
            </a:r>
            <a:r>
              <a:rPr lang="ru-RU" sz="4400" dirty="0"/>
              <a:t>О ПОСЕЩАЕМЫХ ОБЪЕКТАХ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7479AF-0D2B-F119-C70E-736F6E27B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637414"/>
            <a:ext cx="10058400" cy="42316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>
                <a:effectLst/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 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Lucida Sans Unicode" panose="020B0602030504020204" pitchFamily="34" charset="0"/>
                <a:cs typeface="Arial" pitchFamily="34" charset="0"/>
              </a:rPr>
              <a:t>Историко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Lucida Sans Unicode" panose="020B0602030504020204" pitchFamily="34" charset="0"/>
                <a:cs typeface="Arial" pitchFamily="34" charset="0"/>
              </a:rPr>
              <a:t>–краеведческий музей «Летопись Родного края»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itchFamily="34" charset="0"/>
              <a:ea typeface="Lucida Sans Unicode" panose="020B0602030504020204" pitchFamily="34" charset="0"/>
              <a:cs typeface="Arial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Lucida Sans Unicode" panose="020B0602030504020204" pitchFamily="34" charset="0"/>
                <a:cs typeface="Arial" pitchFamily="34" charset="0"/>
              </a:rPr>
              <a:t>Выставочная экспозиция, посвященная жизни и деятельности Кольчугинского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Lucida Sans Unicode" panose="020B0602030504020204" pitchFamily="34" charset="0"/>
                <a:cs typeface="Arial" pitchFamily="34" charset="0"/>
              </a:rPr>
              <a:t>архитектора, скульптора – Алексея Павловича Верещагина.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itchFamily="34" charset="0"/>
              <a:ea typeface="Lucida Sans Unicode" panose="020B0602030504020204" pitchFamily="34" charset="0"/>
              <a:cs typeface="Arial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Lucida Sans Unicode" panose="020B0602030504020204" pitchFamily="34" charset="0"/>
                <a:cs typeface="Arial" pitchFamily="34" charset="0"/>
              </a:rPr>
              <a:t>Пешая прогулка по ул. Ленина из цикла «Прогулки со временем»</a:t>
            </a:r>
            <a:endParaRPr lang="ru-RU" sz="1600" strike="sngStrike" kern="5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Lucida Sans Unicode" panose="020B0602030504020204" pitchFamily="34" charset="0"/>
                <a:cs typeface="Arial" pitchFamily="34" charset="0"/>
              </a:rPr>
              <a:t>Дом, который построил Штуцер – Музей народного Дома 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Lucida Sans Unicode" panose="020B0602030504020204" pitchFamily="34" charset="0"/>
                <a:cs typeface="Arial" pitchFamily="34" charset="0"/>
              </a:rPr>
              <a:t>Дефиле образцового театра моды «</a:t>
            </a:r>
            <a:r>
              <a:rPr lang="ru-RU" sz="16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Lucida Sans Unicode" panose="020B0602030504020204" pitchFamily="34" charset="0"/>
                <a:cs typeface="Arial" pitchFamily="34" charset="0"/>
              </a:rPr>
              <a:t>Эстель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Lucida Sans Unicode" panose="020B0602030504020204" pitchFamily="34" charset="0"/>
                <a:cs typeface="Arial" pitchFamily="34" charset="0"/>
              </a:rPr>
              <a:t>»</a:t>
            </a: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Lucida Sans Unicode" panose="020B0602030504020204" pitchFamily="34" charset="0"/>
                <a:cs typeface="Arial" pitchFamily="34" charset="0"/>
              </a:rPr>
              <a:t>Центр истории «Заводов Кольчугина»</a:t>
            </a: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Lucida Sans Unicode" panose="020B0602030504020204" pitchFamily="34" charset="0"/>
                <a:cs typeface="Arial" pitchFamily="34" charset="0"/>
              </a:rPr>
              <a:t>Музей пожарной охраны</a:t>
            </a: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Прогулка по набережной «К истокам»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Картинная галерея, частная </a:t>
            </a:r>
            <a:r>
              <a:rPr lang="ru-RU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Арт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– коллекция «Лягушки-путешественницы»</a:t>
            </a: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Мастер-классы по желанию</a:t>
            </a:r>
          </a:p>
          <a:p>
            <a:pPr marL="342900" indent="-342900">
              <a:buNone/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      </a:t>
            </a:r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 всем вопросам (посещение музеев, пешие экскурсии и прочее): </a:t>
            </a:r>
          </a:p>
          <a:p>
            <a:pPr marL="342900" indent="-342900">
              <a:buNone/>
            </a:pPr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en-US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turizm@kolchadm.ru</a:t>
            </a:r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8(49245)2-34-56 8 (49245)2-30-43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endParaRPr lang="ru-RU" sz="1700" dirty="0">
              <a:latin typeface="Arial" panose="020B0604020202020204" pitchFamily="34" charset="0"/>
              <a:ea typeface="Lucida Sans Unicode" panose="020B0602030504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endParaRPr lang="ru-RU" sz="1700" dirty="0">
              <a:effectLst/>
              <a:latin typeface="Arial" panose="020B0604020202020204" pitchFamily="34" charset="0"/>
              <a:ea typeface="Lucida Sans Unicode" panose="020B0602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61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0C59EB-0924-3599-6903-6BC98C4FF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832" y="65658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latin typeface="Calibri (Заголовки)"/>
                <a:cs typeface="Calibri Light" pitchFamily="34" charset="0"/>
              </a:rPr>
              <a:t>ИСТОРИКО-КРАЕВЕДЧЕСКИЙ МУЗЕЙ «ЛЕТОПИСЬ РОДНОГО КРАЯ» 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097278" y="1845734"/>
            <a:ext cx="4197735" cy="4023360"/>
          </a:xfrm>
        </p:spPr>
        <p:txBody>
          <a:bodyPr>
            <a:normAutofit fontScale="62500" lnSpcReduction="20000"/>
          </a:bodyPr>
          <a:lstStyle/>
          <a:p>
            <a:r>
              <a:rPr lang="ru-RU" sz="2100" kern="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Начальной точкой маршрута будет посещение </a:t>
            </a:r>
            <a:r>
              <a:rPr lang="ru-RU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Историко-краеведческого музея «Летопись родного края». На территории действуют пять постоянных экспозиций и выставочный зал, который включает в себя коллекции экспонатов подлинного фонда. </a:t>
            </a:r>
          </a:p>
          <a:p>
            <a:r>
              <a:rPr lang="ru-RU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Экспозиции: «Русская изба», «Уголок ремёсел», «История Земли Кольчугинской», «История народного образования Кольчугинского района», «Русский самовар» - возможность испить вкусного чая </a:t>
            </a:r>
            <a:r>
              <a:rPr lang="ru-RU" sz="21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(заварку и вкусняшки принести с собой), </a:t>
            </a:r>
            <a:r>
              <a:rPr lang="ru-RU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узнать о традициях на Руси, об истории самоварного дела на Кольчугинском заводе и в России.</a:t>
            </a:r>
          </a:p>
          <a:p>
            <a:endParaRPr lang="ru-RU" sz="21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ru-RU" sz="21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8(49245)4-57-97</a:t>
            </a:r>
          </a:p>
          <a:p>
            <a:pPr algn="l"/>
            <a:r>
              <a:rPr lang="ru-RU" sz="2100" b="1" i="0" u="none" strike="noStrike" dirty="0">
                <a:solidFill>
                  <a:srgbClr val="2A588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b="1" i="0" u="sng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en-US" sz="2100" b="1" i="0" u="sng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://sutur33.ru/muzey.php</a:t>
            </a:r>
            <a:endParaRPr lang="ru-RU" sz="2100" b="1" i="0" u="sng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2100" b="1" i="0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Кольчугино, ул. Ульяновская, д.33А</a:t>
            </a:r>
            <a:endParaRPr lang="en-US" sz="2100" b="1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100" b="0" i="0" u="none" strike="noStrike" dirty="0">
              <a:solidFill>
                <a:srgbClr val="2A5885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6" name="Рисунок 5" descr="C:\Documents and Settings\Пользователь\Рабочий стол\Рабочий стол\Фото экспозиций\Фото экспозиций\Экспозиция Русский самовар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013" y="1374590"/>
            <a:ext cx="3030279" cy="205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IMG_377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365" y="3853940"/>
            <a:ext cx="2970723" cy="2084705"/>
          </a:xfrm>
          <a:prstGeom prst="rect">
            <a:avLst/>
          </a:prstGeom>
          <a:noFill/>
          <a:ln w="12700">
            <a:solidFill>
              <a:srgbClr val="000080"/>
            </a:solidFill>
            <a:miter lim="800000"/>
            <a:headEnd/>
            <a:tailEnd/>
          </a:ln>
        </p:spPr>
      </p:pic>
      <p:pic>
        <p:nvPicPr>
          <p:cNvPr id="8" name="Рисунок 7" descr="C:\Documents and Settings\Пользователь\Рабочий стол\Рисунок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823" y="3785191"/>
            <a:ext cx="3083442" cy="2143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412075" y="1807535"/>
            <a:ext cx="3039190" cy="2009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24239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E85659-A60F-9E1A-110C-2C5DF1259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038" y="555103"/>
            <a:ext cx="10058400" cy="1414130"/>
          </a:xfrm>
        </p:spPr>
        <p:txBody>
          <a:bodyPr>
            <a:normAutofit fontScale="90000"/>
          </a:bodyPr>
          <a:lstStyle/>
          <a:p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r>
              <a:rPr lang="ru-RU" sz="4400" dirty="0"/>
              <a:t>МУЗЕЙНАЯ КОМНАТА «ГОРОД ВЕРЕЩАГИНА»</a:t>
            </a:r>
            <a:br>
              <a:rPr lang="ru-RU" sz="4400" dirty="0"/>
            </a:br>
            <a:endParaRPr lang="ru-RU" sz="4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7A04AD-28BC-CF37-F750-12FC88CA5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1" y="1845733"/>
            <a:ext cx="5110482" cy="4457163"/>
          </a:xfrm>
        </p:spPr>
        <p:txBody>
          <a:bodyPr>
            <a:norm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Музейная комната «Город Верещагина» состоит из трёх выставочных экспозиций: «Верещагин А.П. и Кольчугинский посёлок», «Памятники А.П. Верещагина на Бородинском поле 1911-1912 гг.», «Интерьер квартиры Верещагиных в Кольчугино» (фрагмент).</a:t>
            </a:r>
          </a:p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 А.П. Верещагин (1883-1933 гг.) автор 13 памятников, установленных на Бородинском поле к 100-летию битвы, внёс большой вклад и в строительство нашего города и завода.  Он жил  и работал в </a:t>
            </a:r>
            <a:r>
              <a:rPr lang="ru-RU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Кольчугинском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посёлке с 1911 по 1913 гг. и с 1925 по 1933 гг. </a:t>
            </a:r>
          </a:p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i="0" u="sng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+7 (904) 251-86-32</a:t>
            </a:r>
            <a:endParaRPr lang="ru-RU" sz="1600" b="1" i="0" u="sng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https://vk.ru/away.php?to=https%3A%2F%2Flibkolch.ru%2F&amp;utf=1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город Кольчугино, ул. Ленина, д. 4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 descr="D:\ТАНЯ ПРОГРАММЫ\ТУРИЗМ\Раздатка\от ИТО\фОТО\Верещагин\IMG_20230724_152901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1311" y="1935126"/>
            <a:ext cx="2402959" cy="321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93125" y="1924492"/>
            <a:ext cx="2463815" cy="3211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4445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B2B2A8-6E0F-FFBF-271B-3A166C611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8791" y="727838"/>
            <a:ext cx="10192986" cy="1143000"/>
          </a:xfrm>
        </p:spPr>
        <p:txBody>
          <a:bodyPr>
            <a:noAutofit/>
          </a:bodyPr>
          <a:lstStyle/>
          <a:p>
            <a:r>
              <a:rPr lang="ru-RU" sz="4000" dirty="0"/>
              <a:t>ПЕШЕХОДНАЯ ПРОГУЛКА СО ВРЕМЕНЕМ </a:t>
            </a:r>
            <a:br>
              <a:rPr lang="ru-RU" sz="4000" dirty="0"/>
            </a:br>
            <a:r>
              <a:rPr lang="ru-RU" sz="4000" dirty="0"/>
              <a:t>(ул. Ленина)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184B91D2-A8AF-2447-9E4B-C8B24253B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6662" y="1845734"/>
            <a:ext cx="3155468" cy="4329514"/>
          </a:xfrm>
        </p:spPr>
        <p:txBody>
          <a:bodyPr>
            <a:norm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Улица Ленина является одной из главных достопримечательностей города Кольчугина. Формировалась она в несколько этапов, поэтому чётко прослеживаются разные периоды истории города и страны в целом.  В период Российской империи (конец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XIX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начала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XX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вв.)   началось строительство одной из первых улиц, тогда ещё рабочего поселка – улицы Больничной</a:t>
            </a:r>
            <a:endParaRPr lang="ru-RU" sz="1600" kern="5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A2D9FC-1726-4BC9-AE66-3BD77B898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8199" y="1635606"/>
            <a:ext cx="6761905" cy="40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901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B2B2A8-6E0F-FFBF-271B-3A166C611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093" y="607161"/>
            <a:ext cx="10058400" cy="1110039"/>
          </a:xfrm>
        </p:spPr>
        <p:txBody>
          <a:bodyPr>
            <a:noAutofit/>
          </a:bodyPr>
          <a:lstStyle/>
          <a:p>
            <a:r>
              <a:rPr lang="ru-RU" sz="3600" dirty="0"/>
              <a:t>ДОМ, КОТОРЫЙ ПОСТРОИЛ ШТУЦЕР – </a:t>
            </a:r>
            <a:br>
              <a:rPr lang="ru-RU" sz="3600" dirty="0"/>
            </a:br>
            <a:r>
              <a:rPr lang="ru-RU" sz="3600" dirty="0"/>
              <a:t>МУЗЕЙ НАРОДНОГО ДОМА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184B91D2-A8AF-2447-9E4B-C8B24253B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684" y="1769423"/>
            <a:ext cx="5381869" cy="508857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    Музей был открыт в 2017 году в здании, являющимся объектом культурного наследия регионального значения. Его основная экспозиция рассказывает об истории Народного дома (будущего Центра культуры) с момента открытия с  1902 г. по  настоящее время. В этом здании бывали выдающиеся личности, такие как К.С. Станиславский, П.М. Садовский.  Музей Народного дома поддерживает концепцию  «живого музея». Экспозиции постоянно обновляются, многие экспонаты музея находятся в открытом доступе, их можно подержать в руках. В рамках работы музея подготовлен целый ряд экспозиций, выставок, вернисажей, мастер-классов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Среди арт-проектов музея: «Дом, который построил Штуцер», «Цена Победы», «История театрального костюма», «Открытое письмо прошлого века»  и многие другие.</a:t>
            </a:r>
          </a:p>
          <a:p>
            <a:pPr>
              <a:buNone/>
            </a:pPr>
            <a:r>
              <a:rPr lang="ru-RU" sz="1400" b="0" i="0" dirty="0">
                <a:solidFill>
                  <a:srgbClr val="333333"/>
                </a:solidFill>
                <a:effectLst/>
                <a:latin typeface="YS Text"/>
              </a:rPr>
              <a:t>           </a:t>
            </a:r>
            <a:r>
              <a:rPr lang="ru-RU" sz="1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+7 (919) 018-50-35</a:t>
            </a:r>
          </a:p>
          <a:p>
            <a:pPr>
              <a:buNone/>
            </a:pPr>
            <a:r>
              <a:rPr lang="ru-RU" sz="14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  </a:t>
            </a:r>
            <a:r>
              <a:rPr lang="ru-RU" sz="1400" b="1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дк-кольчугино.рф</a:t>
            </a:r>
            <a:r>
              <a:rPr lang="ru-RU" sz="14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1400" b="1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otdely</a:t>
            </a:r>
            <a:r>
              <a:rPr lang="en-US" sz="14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1400" b="1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muzej</a:t>
            </a:r>
            <a:r>
              <a:rPr lang="ru-RU" sz="14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None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      г. Кольчугино, ул. Темкина, д 6.</a:t>
            </a:r>
          </a:p>
        </p:txBody>
      </p:sp>
      <p:pic>
        <p:nvPicPr>
          <p:cNvPr id="1029" name="Picture 5" descr="C:\Users\User\Downloads\7iq5iVnFV6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90806" y="3979064"/>
            <a:ext cx="2617681" cy="2148603"/>
          </a:xfrm>
          <a:prstGeom prst="rect">
            <a:avLst/>
          </a:prstGeom>
          <a:noFill/>
        </p:spPr>
      </p:pic>
      <p:pic>
        <p:nvPicPr>
          <p:cNvPr id="1030" name="Picture 6" descr="C:\Users\User\Downloads\1ewVVe4rihQ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310254" y="1773153"/>
            <a:ext cx="2101933" cy="4348717"/>
          </a:xfrm>
          <a:prstGeom prst="rect">
            <a:avLst/>
          </a:prstGeom>
          <a:noFill/>
        </p:spPr>
      </p:pic>
      <p:pic>
        <p:nvPicPr>
          <p:cNvPr id="1031" name="Picture 7" descr="C:\Users\User\Downloads\8QwK0D-jer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19552" y="1834225"/>
            <a:ext cx="2687334" cy="21142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2901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B2B2A8-6E0F-FFBF-271B-3A166C611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37" y="439387"/>
            <a:ext cx="10504471" cy="909678"/>
          </a:xfrm>
        </p:spPr>
        <p:txBody>
          <a:bodyPr>
            <a:normAutofit/>
          </a:bodyPr>
          <a:lstStyle/>
          <a:p>
            <a:r>
              <a:rPr lang="ru-RU" sz="4400" dirty="0"/>
              <a:t>ЦЕНТР ИСТОРИИ «ЗАВОДОВ КОЛЬЧУГИНО»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184B91D2-A8AF-2447-9E4B-C8B24253B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484416"/>
            <a:ext cx="3867457" cy="4934197"/>
          </a:xfrm>
        </p:spPr>
        <p:txBody>
          <a:bodyPr>
            <a:no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Музей был открыт в мае 1967 года. Выставочные экспозиции, расположенные в трех залах, отражают почти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полуторавековую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историю завода – от момента создания в 1871 году до сегодняшних дней. </a:t>
            </a:r>
          </a:p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Сегодня фонды Центра истории насчитывают около трех тысяч экспонатов, в том числе широко представлены подстаканники и самовары. Наиболее славной страницей истории завода является освоение производства «крылатого металла». Самолет из кольчугалюминия можно увидеть в Центральном музее Военно-Воздушных Сил РФ в Монино Московской области.</a:t>
            </a:r>
          </a:p>
          <a:p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89100348411 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https://vk.ru/historycenter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Кольчугино, улица </a:t>
            </a:r>
            <a:r>
              <a:rPr lang="ru-RU" sz="1400" b="1" i="0" u="sng" dirty="0" err="1">
                <a:effectLst/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К.Маркса</a:t>
            </a:r>
            <a:r>
              <a:rPr lang="ru-RU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д.3 (у проходной завода) </a:t>
            </a:r>
            <a:br>
              <a:rPr lang="ru-RU" sz="1400" b="1" dirty="0"/>
            </a:b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554" name="AutoShape 2" descr="D:\%D0%A2%D0%90%D0%9D%D0%AF %D0%9F%D0%A0%D0%9E%D0%93%D0%A0%D0%90%D0%9C%D0%9C%D0%AB\%D0%A2%D0%A3%D0%A0%D0%98%D0%97%D0%9C\%D0%A0%D0%B0%D0%B7%D0%B4%D0%B0%D1%82%D0%BA%D0%B0\XXXL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D:\%D0%A2%D0%90%D0%9D%D0%AF %D0%9F%D0%A0%D0%9E%D0%93%D0%A0%D0%90%D0%9C%D0%9C%D0%AB\%D0%A2%D0%A3%D0%A0%D0%98%D0%97%D0%9C\%D0%A0%D0%B0%D0%B7%D0%B4%D0%B0%D1%82%D0%BA%D0%B0\XXXL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68185" y="1786270"/>
            <a:ext cx="3157200" cy="202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5544" y="1775865"/>
            <a:ext cx="3157200" cy="210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82363" y="3976577"/>
            <a:ext cx="3157200" cy="2103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357190" y="3962216"/>
            <a:ext cx="3157200" cy="2108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12901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B2B2A8-6E0F-FFBF-271B-3A166C611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471" y="393404"/>
            <a:ext cx="10058400" cy="1110039"/>
          </a:xfrm>
        </p:spPr>
        <p:txBody>
          <a:bodyPr>
            <a:normAutofit/>
          </a:bodyPr>
          <a:lstStyle/>
          <a:p>
            <a:r>
              <a:rPr lang="ru-RU" sz="4600" dirty="0"/>
              <a:t>МУЗЕЙ ПОЖАРНОЙ ОХРАНЫ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184B91D2-A8AF-2447-9E4B-C8B24253B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3890357" cy="4329514"/>
          </a:xfrm>
        </p:spPr>
        <p:txBody>
          <a:bodyPr>
            <a:no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Музей был открыт в Апреле 2021 года. </a:t>
            </a:r>
          </a:p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Экспонаты музея – как Книга памяти, подготовленная искренне любящими свое дело и бережно хранящими историю людьми. </a:t>
            </a:r>
          </a:p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Экспозиция  вместила в себя историю </a:t>
            </a:r>
            <a:r>
              <a:rPr lang="ru-RU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Кольчугинской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пожарной охраны с 1895 года до наших дней. </a:t>
            </a:r>
          </a:p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Экскурсия проводиться не только в музее, но и по всей действующей пожарной станции. </a:t>
            </a:r>
          </a:p>
          <a:p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+7 (961) 110-53-93</a:t>
            </a:r>
          </a:p>
          <a:p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https://yandex.ru/maps/org/muzey_pozharnoy_okhrany/84760236155/?ll=39.381630%2C56.302248&amp;z=16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</a:p>
          <a:p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Г. Кольчугино, </a:t>
            </a:r>
            <a:r>
              <a:rPr lang="ru-RU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ул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 3-го Интернационала, д 82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.</a:t>
            </a:r>
          </a:p>
        </p:txBody>
      </p:sp>
      <p:sp>
        <p:nvSpPr>
          <p:cNvPr id="23554" name="AutoShape 2" descr="D:\%D0%A2%D0%90%D0%9D%D0%AF %D0%9F%D0%A0%D0%9E%D0%93%D0%A0%D0%90%D0%9C%D0%9C%D0%AB\%D0%A2%D0%A3%D0%A0%D0%98%D0%97%D0%9C\%D0%A0%D0%B0%D0%B7%D0%B4%D0%B0%D1%82%D0%BA%D0%B0\XXXL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D:\%D0%A2%D0%90%D0%9D%D0%AF %D0%9F%D0%A0%D0%9E%D0%93%D0%A0%D0%90%D0%9C%D0%9C%D0%AB\%D0%A2%D0%A3%D0%A0%D0%98%D0%97%D0%9C\%D0%A0%D0%B0%D0%B7%D0%B4%D0%B0%D1%82%D0%BA%D0%B0\XXXL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7140" y="1991502"/>
            <a:ext cx="3263804" cy="392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09480" y="2009553"/>
            <a:ext cx="3374783" cy="3880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12901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4FE14-A065-E1E3-573F-5F0905ED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9688" y="345979"/>
            <a:ext cx="10630432" cy="1450757"/>
          </a:xfrm>
        </p:spPr>
        <p:txBody>
          <a:bodyPr>
            <a:normAutofit/>
          </a:bodyPr>
          <a:lstStyle/>
          <a:p>
            <a:r>
              <a:rPr lang="ru-RU" sz="3800" dirty="0"/>
              <a:t>КОЛЬЧУГИНСКАЯ КАРТИННАЯ ГАЛЕРЕЯ </a:t>
            </a:r>
            <a:br>
              <a:rPr lang="ru-RU" sz="3800" dirty="0"/>
            </a:br>
            <a:r>
              <a:rPr lang="ru-RU" sz="3800" dirty="0"/>
              <a:t>АРТ-КОЛЛЕКЦИЯ ЛЯГУШКА ПУТЕШЕСТВЕННИЦА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5D5BA-6838-40C2-5258-8CC59CAD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4894610" cy="5012266"/>
          </a:xfrm>
        </p:spPr>
        <p:txBody>
          <a:bodyPr>
            <a:noAutofit/>
          </a:bodyPr>
          <a:lstStyle/>
          <a:p>
            <a:pPr algn="just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В данной мастерской можно приобрести сувенирный подарок  стенах галереи расположена частная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Арт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– коллекция  «Лягушки-путешественницы из Москвы»,которая включает в себя  1500 экспонатов лягушек (женские украшения, шкатулки, ёлочные игрушки, статуэтки, фигурки из поделочных камней, мягкие игрушки и т.д.)</a:t>
            </a:r>
          </a:p>
          <a:p>
            <a:pPr algn="just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В стенах выставочного зала стали экспонироваться художественные работы как местных авторов – живописцев, графиков, скульпторов, так и художников из других регионов. Кроме того, устраивались выставки работ мастеров народных промыслов и декоративно-прикладного искусства.</a:t>
            </a:r>
          </a:p>
          <a:p>
            <a:pPr algn="just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При галерее создана студия «Школа росписи по дереву», специализирующаяся на «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Тумановской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росписи» (её «изобретатель» - мастер ДПИ, Почетный член Академии народного искусства России Елена Сергеевна Туманова).</a:t>
            </a:r>
          </a:p>
          <a:p>
            <a:r>
              <a:rPr lang="ru-RU" sz="1400" b="1" dirty="0">
                <a:latin typeface="Arial" panose="020B0604020202020204" pitchFamily="34" charset="0"/>
                <a:cs typeface="Arial" pitchFamily="34" charset="0"/>
              </a:rPr>
              <a:t>Телефон:</a:t>
            </a:r>
            <a:r>
              <a:rPr lang="en-US" sz="1400" b="1" dirty="0">
                <a:latin typeface="Arial" panose="020B0604020202020204" pitchFamily="34" charset="0"/>
                <a:cs typeface="Arial" pitchFamily="34" charset="0"/>
              </a:rPr>
              <a:t>+7(9</a:t>
            </a:r>
            <a:r>
              <a:rPr lang="ru-RU" sz="1400" b="1" dirty="0">
                <a:latin typeface="Arial" panose="020B0604020202020204" pitchFamily="34" charset="0"/>
                <a:cs typeface="Arial" pitchFamily="34" charset="0"/>
              </a:rPr>
              <a:t>20</a:t>
            </a:r>
            <a:r>
              <a:rPr lang="en-US" sz="1400" b="1" dirty="0">
                <a:latin typeface="Arial" panose="020B0604020202020204" pitchFamily="34" charset="0"/>
                <a:cs typeface="Arial" pitchFamily="34" charset="0"/>
              </a:rPr>
              <a:t>)</a:t>
            </a:r>
            <a:r>
              <a:rPr lang="ru-RU" sz="1400" b="1" dirty="0">
                <a:latin typeface="Arial" panose="020B0604020202020204" pitchFamily="34" charset="0"/>
                <a:cs typeface="Arial" pitchFamily="34" charset="0"/>
              </a:rPr>
              <a:t>923-90-14</a:t>
            </a:r>
            <a:r>
              <a:rPr lang="en-US" sz="1400" b="1" dirty="0">
                <a:latin typeface="Arial" panose="020B0604020202020204" pitchFamily="34" charset="0"/>
                <a:cs typeface="Arial" pitchFamily="34" charset="0"/>
              </a:rPr>
              <a:t> </a:t>
            </a:r>
            <a:br>
              <a:rPr lang="ru-RU" sz="1400" b="1" dirty="0">
                <a:latin typeface="Arial" panose="020B0604020202020204" pitchFamily="34" charset="0"/>
                <a:cs typeface="Arial" pitchFamily="34" charset="0"/>
              </a:rPr>
            </a:br>
            <a:r>
              <a:rPr lang="ru-RU" sz="1400" b="1" dirty="0">
                <a:latin typeface="Arial" panose="020B0604020202020204" pitchFamily="34" charset="0"/>
                <a:cs typeface="Arial" pitchFamily="34" charset="0"/>
              </a:rPr>
              <a:t>ВК  </a:t>
            </a:r>
            <a:r>
              <a:rPr lang="en-US" sz="1400" b="1" dirty="0">
                <a:latin typeface="Arial" panose="020B0604020202020204" pitchFamily="34" charset="0"/>
                <a:cs typeface="Arial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https://vk.com/id591446225</a:t>
            </a:r>
            <a:r>
              <a:rPr lang="ru-RU" sz="1400" b="1" dirty="0">
                <a:latin typeface="Arial" panose="020B0604020202020204" pitchFamily="34" charset="0"/>
                <a:cs typeface="Arial" pitchFamily="34" charset="0"/>
              </a:rPr>
              <a:t> </a:t>
            </a:r>
          </a:p>
          <a:p>
            <a:r>
              <a:rPr lang="ru-RU" sz="1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4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г.Кольчугино</a:t>
            </a:r>
            <a:r>
              <a:rPr lang="ru-RU" sz="1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ул. Добровольского, 13.</a:t>
            </a:r>
            <a:endParaRPr lang="ru-RU" sz="1400" b="1" dirty="0">
              <a:latin typeface="Arial" panose="020B0604020202020204" pitchFamily="34" charset="0"/>
              <a:cs typeface="Arial" pitchFamily="34" charset="0"/>
            </a:endParaRPr>
          </a:p>
          <a:p>
            <a:endParaRPr lang="ru-RU" sz="1400" dirty="0">
              <a:latin typeface="Arial" panose="020B0604020202020204" pitchFamily="34" charset="0"/>
              <a:cs typeface="Arial" pitchFamily="34" charset="0"/>
            </a:endParaRP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600" dirty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3032" y="4019108"/>
            <a:ext cx="1697625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98782" y="1805049"/>
            <a:ext cx="3242930" cy="2126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7" name="Picture 7" descr="C:\Users\User\Downloads\PsEuy_3Ig9w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562682" y="1786270"/>
            <a:ext cx="1966141" cy="4061637"/>
          </a:xfrm>
          <a:prstGeom prst="rect">
            <a:avLst/>
          </a:prstGeom>
          <a:noFill/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00111" y="4008474"/>
            <a:ext cx="1551024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32945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979" y="1199408"/>
            <a:ext cx="10972800" cy="2749612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СУВЕНИРЫ</a:t>
            </a:r>
            <a:br>
              <a:rPr lang="ru-RU" dirty="0"/>
            </a:br>
            <a:r>
              <a:rPr lang="ru-RU" dirty="0"/>
              <a:t> ПОДАРКИ</a:t>
            </a:r>
            <a:br>
              <a:rPr lang="ru-RU" dirty="0"/>
            </a:br>
            <a:r>
              <a:rPr lang="ru-RU" dirty="0"/>
              <a:t>МАСТЕР- КЛАССЫ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C:\Users\User\Downloads\6c5f9037de2ff53809259429f92002d8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06523" y="1151906"/>
            <a:ext cx="1810800" cy="1840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User\Downloads\_jNuKv8RAtY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97675" y="2648197"/>
            <a:ext cx="1973783" cy="1567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94F0A2-C461-6E8A-5E90-D7EF00A05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496" y="692213"/>
            <a:ext cx="10972800" cy="1143000"/>
          </a:xfrm>
        </p:spPr>
        <p:txBody>
          <a:bodyPr>
            <a:noAutofit/>
          </a:bodyPr>
          <a:lstStyle/>
          <a:p>
            <a:r>
              <a:rPr lang="ru-RU" sz="3200" dirty="0">
                <a:cs typeface="Calibri Light" pitchFamily="34" charset="0"/>
              </a:rPr>
              <a:t>ОФИЦИАЛЬНЫЙ МАГАЗИН «АРГЕНТА», </a:t>
            </a:r>
            <a:br>
              <a:rPr lang="ru-RU" sz="3200" dirty="0">
                <a:cs typeface="Calibri Light" pitchFamily="34" charset="0"/>
              </a:rPr>
            </a:br>
            <a:r>
              <a:rPr lang="ru-RU" sz="3200" dirty="0">
                <a:cs typeface="Calibri Light" pitchFamily="34" charset="0"/>
              </a:rPr>
              <a:t>«КОЛЬЧУГИНСКИЙ МЕЛЬХИОР»</a:t>
            </a:r>
            <a:br>
              <a:rPr lang="ru-RU" sz="3200" dirty="0">
                <a:cs typeface="Calibri Light" pitchFamily="34" charset="0"/>
              </a:rPr>
            </a:br>
            <a:r>
              <a:rPr lang="ru-RU" sz="3200" dirty="0">
                <a:cs typeface="Calibri Light" pitchFamily="34" charset="0"/>
              </a:rPr>
              <a:t>ПРИ  ПРОИЗВОДСТВЕ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E884A6-4411-39B1-4A95-624BDC62C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4559242" cy="5012267"/>
          </a:xfrm>
        </p:spPr>
        <p:txBody>
          <a:bodyPr>
            <a:normAutofit fontScale="32500" lnSpcReduction="20000"/>
          </a:bodyPr>
          <a:lstStyle/>
          <a:p>
            <a:pPr marL="273050" indent="-273050"/>
            <a:r>
              <a:rPr lang="ru-RU" sz="4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Фабрика серебра "АРГЕНТА» и «Кольчугинский мельхиор» занимаются производством столовых приборов, посуды и сувениров из серебра 925 пробы.</a:t>
            </a:r>
          </a:p>
          <a:p>
            <a:pPr marL="273050" indent="-273050"/>
            <a:r>
              <a:rPr lang="ru-RU" sz="4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Фабрика была создана в 2003 году в городе Кольчугино Владимирской области.</a:t>
            </a:r>
          </a:p>
          <a:p>
            <a:pPr marL="273050" indent="-273050"/>
            <a:r>
              <a:rPr lang="ru-RU" sz="4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Фабрика серебра "АРГЕНТА" - это флагман российского рынка столового серебра. Она особенно ценится людьми, которые для себя и своей семьи выбирают самое лучшее. Идеалы Фабрики воплощаются в заботе о здоровье семьи и вкусе к жизни, безупречном стиле и красоте каждого дня.</a:t>
            </a:r>
          </a:p>
          <a:p>
            <a:pPr marL="273050" indent="-273050"/>
            <a:r>
              <a:rPr lang="ru-RU" sz="4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Ассортимент Фабрики постоянно растет. Вы легко сможете выбрать подарок для любого случая. Несколько линеек столовых приборов, уникальные детские коллекции, знаменитые подстаканники из Кольчугино, чайные и кофейные наборы, сервизы, кувшины, фужеры и рюмки, предметы сервировки, сувенирная продукция.</a:t>
            </a:r>
          </a:p>
          <a:p>
            <a:pPr marL="273050" indent="-273050"/>
            <a:r>
              <a:rPr lang="ru-RU" sz="4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Все изделия Фабрики сопровождаются стильными подарочными футлярами.</a:t>
            </a:r>
          </a:p>
          <a:p>
            <a:br>
              <a:rPr lang="ru-RU" sz="4300" dirty="0">
                <a:latin typeface="Arial" pitchFamily="34" charset="0"/>
                <a:cs typeface="Arial" pitchFamily="34" charset="0"/>
              </a:rPr>
            </a:br>
            <a:r>
              <a:rPr lang="ru-RU" sz="4300" b="1" dirty="0">
                <a:latin typeface="Arial" pitchFamily="34" charset="0"/>
                <a:cs typeface="Arial" pitchFamily="34" charset="0"/>
              </a:rPr>
              <a:t>г.Кольчугино, ул. Зернова, 3 </a:t>
            </a:r>
          </a:p>
          <a:p>
            <a:r>
              <a:rPr lang="ru-RU" sz="4300" b="1" dirty="0">
                <a:latin typeface="Arial" pitchFamily="34" charset="0"/>
                <a:cs typeface="Arial" pitchFamily="34" charset="0"/>
              </a:rPr>
              <a:t>Телефон 8 (910) 183-60-36  </a:t>
            </a:r>
          </a:p>
          <a:p>
            <a:r>
              <a:rPr lang="ru-RU" sz="4300" b="1" dirty="0">
                <a:latin typeface="Arial" pitchFamily="34" charset="0"/>
                <a:cs typeface="Arial" pitchFamily="34" charset="0"/>
              </a:rPr>
              <a:t>Сайт : </a:t>
            </a:r>
            <a:r>
              <a:rPr lang="en-US" sz="4300" b="1" dirty="0">
                <a:latin typeface="Arial" pitchFamily="34" charset="0"/>
                <a:cs typeface="Arial" pitchFamily="34" charset="0"/>
              </a:rPr>
              <a:t>https://argenta.ru/</a:t>
            </a:r>
            <a:endParaRPr lang="ru-RU" sz="43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1600" kern="50" dirty="0">
              <a:effectLst/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  <a:p>
            <a:pPr marL="0" indent="0"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 descr="C:\Users\User\Downloads\5368853165069425480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74948" y="1353787"/>
            <a:ext cx="1809750" cy="2486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User\Downloads\5368853165069425477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39097" y="3978233"/>
            <a:ext cx="1810800" cy="2458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User\Downloads\5368853165069425481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862829" y="1388546"/>
            <a:ext cx="1810800" cy="2447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User\Downloads\5368853165069425471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42291" y="3953923"/>
            <a:ext cx="1810800" cy="24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C:\Users\User\Downloads\5368853165069425466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52443" y="3955411"/>
            <a:ext cx="1922145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01803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3kCw5KjfiZg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44540" y="4001985"/>
            <a:ext cx="1793174" cy="2339438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4FE14-A065-E1E3-573F-5F0905ED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9688" y="345979"/>
            <a:ext cx="10630432" cy="1450757"/>
          </a:xfrm>
        </p:spPr>
        <p:txBody>
          <a:bodyPr>
            <a:normAutofit/>
          </a:bodyPr>
          <a:lstStyle/>
          <a:p>
            <a:r>
              <a:rPr lang="ru-RU" sz="3800" dirty="0"/>
              <a:t>ХУДОЖЕСТВЕННАЯ МАСТЕРСКАЯ  </a:t>
            </a:r>
            <a:br>
              <a:rPr lang="ru-RU" sz="3800" dirty="0"/>
            </a:br>
            <a:r>
              <a:rPr lang="ru-RU" sz="3800" dirty="0"/>
              <a:t>«МИКЛЯИХСКОЕ ЛИТЬЕ»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5D5BA-6838-40C2-5258-8CC59CAD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3"/>
            <a:ext cx="5279769" cy="4840075"/>
          </a:xfrm>
        </p:spPr>
        <p:txBody>
          <a:bodyPr>
            <a:noAutofit/>
          </a:bodyPr>
          <a:lstStyle/>
          <a:p>
            <a:r>
              <a:rPr lang="ru-RU" sz="1500" dirty="0">
                <a:latin typeface="Arial" pitchFamily="34" charset="0"/>
                <a:cs typeface="Arial" pitchFamily="34" charset="0"/>
              </a:rPr>
              <a:t>"</a:t>
            </a:r>
            <a:r>
              <a:rPr lang="ru-RU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Микляихское</a:t>
            </a:r>
            <a:r>
              <a:rPr lang="ru-RU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литье"– творческая мастерская, занимающаяся сложным, необычным художественным литьем из бронзы и </a:t>
            </a:r>
            <a:r>
              <a:rPr lang="ru-RU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литуни</a:t>
            </a:r>
            <a:r>
              <a:rPr lang="ru-RU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br>
              <a:rPr lang="ru-RU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Дизайнеры, художники, граверы и мастера по литью в сотрудничестве с реставраторами книг, библиофилами и коллекционерами, создают совершенно новые, интереснейшие варианты исполнения работ. От Вашего желания и работы мастеров совместно создается произведение искусства – коллекция:</a:t>
            </a:r>
            <a:br>
              <a:rPr lang="ru-RU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1. Ордена, медали, тематические значки ;</a:t>
            </a:r>
            <a:br>
              <a:rPr lang="ru-RU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2. Гербы, эмблемы, геральдические символы, оружие;</a:t>
            </a:r>
            <a:br>
              <a:rPr lang="ru-RU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3. Сувениры и подарки на любую, выбранную Вами тему,- сделанные нами или Вашими руками: (роскошные ежедневники, папки, с гравировкой, штампом, вензелем, символикой и гербом).</a:t>
            </a:r>
          </a:p>
          <a:p>
            <a:r>
              <a:rPr lang="ru-RU" sz="1500" b="1" dirty="0">
                <a:latin typeface="Arial" pitchFamily="34" charset="0"/>
                <a:cs typeface="Arial" pitchFamily="34" charset="0"/>
              </a:rPr>
              <a:t>Тел.:+7(915)799-69-53  +7(920)902-33-71  </a:t>
            </a:r>
          </a:p>
          <a:p>
            <a:r>
              <a:rPr lang="ru-RU" sz="1500" b="1" dirty="0">
                <a:latin typeface="Arial" pitchFamily="34" charset="0"/>
                <a:cs typeface="Arial" pitchFamily="34" charset="0"/>
              </a:rPr>
              <a:t>Сайт :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https://bronzecentury.ru/</a:t>
            </a:r>
            <a:endParaRPr lang="ru-RU" sz="1500" b="1" dirty="0">
              <a:latin typeface="Arial" pitchFamily="34" charset="0"/>
              <a:cs typeface="Arial" pitchFamily="34" charset="0"/>
            </a:endParaRPr>
          </a:p>
          <a:p>
            <a:r>
              <a:rPr lang="ru-RU" sz="1500" b="1" dirty="0">
                <a:latin typeface="Arial" pitchFamily="34" charset="0"/>
                <a:cs typeface="Arial" pitchFamily="34" charset="0"/>
              </a:rPr>
              <a:t>Эл. почта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Rps33@mail.ru</a:t>
            </a:r>
            <a:endParaRPr lang="ru-RU" sz="1500" b="1" dirty="0">
              <a:latin typeface="Arial" pitchFamily="34" charset="0"/>
              <a:cs typeface="Arial" pitchFamily="34" charset="0"/>
            </a:endParaRPr>
          </a:p>
          <a:p>
            <a:endParaRPr lang="ru-RU" sz="1500" dirty="0">
              <a:cs typeface="Arial" pitchFamily="34" charset="0"/>
            </a:endParaRPr>
          </a:p>
          <a:p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15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600" dirty="0"/>
          </a:p>
        </p:txBody>
      </p:sp>
      <p:pic>
        <p:nvPicPr>
          <p:cNvPr id="12" name="Рисунок 11" descr="C:\Users\User\Downloads\2024-08-28_11-35-01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03377" y="1923307"/>
            <a:ext cx="269040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User\Downloads\2024-08-28_11-35-10.pn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44593" y="4032726"/>
            <a:ext cx="4001984" cy="234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C:\Users\User\Downloads\2024-08-28_11-35-32.pn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82553" y="1904319"/>
            <a:ext cx="2666444" cy="197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2945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4FE14-A065-E1E3-573F-5F0905ED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393" y="482280"/>
            <a:ext cx="10630432" cy="1096092"/>
          </a:xfrm>
        </p:spPr>
        <p:txBody>
          <a:bodyPr>
            <a:normAutofit fontScale="90000"/>
          </a:bodyPr>
          <a:lstStyle/>
          <a:p>
            <a:r>
              <a:rPr lang="ru-RU" sz="3800" dirty="0"/>
              <a:t>ТУМАНОВСКАЯ РОСПИСЬ</a:t>
            </a:r>
            <a:br>
              <a:rPr lang="ru-RU" sz="3800" dirty="0"/>
            </a:br>
            <a:endParaRPr lang="ru-RU" sz="3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5D5BA-6838-40C2-5258-8CC59CAD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1654" y="1050879"/>
            <a:ext cx="6294490" cy="5807122"/>
          </a:xfrm>
        </p:spPr>
        <p:txBody>
          <a:bodyPr>
            <a:noAutofit/>
          </a:bodyPr>
          <a:lstStyle/>
          <a:p>
            <a:pPr algn="just" fontAlgn="base"/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Под руководством мастера декоративно-прикладного искусства, народных промыслов и ремёсел Владимирской области Елены Сергеевны Тумановой (члена Евразийского художественного Союза) вы сможете овладеть уникальной техникой авторской росписи по дереву, которую она развивает уже более 20 лет.</a:t>
            </a:r>
          </a:p>
          <a:p>
            <a:pPr algn="just" fontAlgn="base"/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Отличительной чертой </a:t>
            </a:r>
            <a:r>
              <a:rPr lang="ru-RU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Тумановской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росписи является тончайшая проработка деталей, напоминающая изысканное бисерное и кружевное плетение. Палитра этой росписи сдержанна, строится на сочетании 4-5 основных цветов, среди которых всегда присутствуют золотые и белые акценты. Елена Сергеевна украшает различными узорами самые разные деревянные изделия, однако особое место в её творчестве занимает круглое панно. В коллекции художницы имеются уникальные панно с изображениями русских архитектурных памятников, выполненных в её фирменном стиле. Также у неё есть работы-коллажи, сочетающие деревянную основу с элементами объёмных изделий. Ещё одной гранью её творчества стали куклы. Елена Сергеевна Туманова — неоднократный участник, призёр и победитель международных и всероссийских конкурсов, выставок и фестивалей. Её произведения украшают государственные и частные собрания не только в России, но и во многих странах мира.</a:t>
            </a:r>
          </a:p>
          <a:p>
            <a:r>
              <a:rPr lang="ru-RU" sz="1400" b="1" dirty="0">
                <a:latin typeface="Arial" panose="020B0604020202020204" pitchFamily="34" charset="0"/>
                <a:cs typeface="Arial" pitchFamily="34" charset="0"/>
              </a:rPr>
              <a:t>Телефон:</a:t>
            </a:r>
            <a:r>
              <a:rPr lang="en-US" sz="1400" b="1" dirty="0">
                <a:latin typeface="Arial" panose="020B0604020202020204" pitchFamily="34" charset="0"/>
                <a:cs typeface="Arial" pitchFamily="34" charset="0"/>
              </a:rPr>
              <a:t>+7(9</a:t>
            </a:r>
            <a:r>
              <a:rPr lang="ru-RU" sz="1400" b="1" dirty="0">
                <a:latin typeface="Arial" panose="020B0604020202020204" pitchFamily="34" charset="0"/>
                <a:cs typeface="Arial" pitchFamily="34" charset="0"/>
              </a:rPr>
              <a:t>20</a:t>
            </a:r>
            <a:r>
              <a:rPr lang="en-US" sz="1400" b="1" dirty="0">
                <a:latin typeface="Arial" panose="020B0604020202020204" pitchFamily="34" charset="0"/>
                <a:cs typeface="Arial" pitchFamily="34" charset="0"/>
              </a:rPr>
              <a:t>)</a:t>
            </a:r>
            <a:r>
              <a:rPr lang="ru-RU" sz="1400" b="1" dirty="0">
                <a:latin typeface="Arial" panose="020B0604020202020204" pitchFamily="34" charset="0"/>
                <a:cs typeface="Arial" pitchFamily="34" charset="0"/>
              </a:rPr>
              <a:t>923-90-14</a:t>
            </a:r>
            <a:r>
              <a:rPr lang="en-US" sz="1400" b="1" dirty="0">
                <a:latin typeface="Arial" panose="020B0604020202020204" pitchFamily="34" charset="0"/>
                <a:cs typeface="Arial" pitchFamily="34" charset="0"/>
              </a:rPr>
              <a:t> </a:t>
            </a:r>
            <a:br>
              <a:rPr lang="ru-RU" sz="1400" b="1" dirty="0">
                <a:latin typeface="Arial" panose="020B0604020202020204" pitchFamily="34" charset="0"/>
                <a:cs typeface="Arial" pitchFamily="34" charset="0"/>
              </a:rPr>
            </a:br>
            <a:r>
              <a:rPr lang="ru-RU" sz="1400" b="1" dirty="0">
                <a:latin typeface="Arial" panose="020B0604020202020204" pitchFamily="34" charset="0"/>
                <a:cs typeface="Arial" pitchFamily="34" charset="0"/>
              </a:rPr>
              <a:t>ВК  </a:t>
            </a:r>
            <a:r>
              <a:rPr lang="en-US" sz="1400" b="1" dirty="0">
                <a:latin typeface="Arial" panose="020B0604020202020204" pitchFamily="34" charset="0"/>
                <a:cs typeface="Arial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https://vk.com/id591446225</a:t>
            </a:r>
            <a:r>
              <a:rPr lang="ru-RU" sz="1400" b="1" dirty="0">
                <a:latin typeface="Arial" panose="020B0604020202020204" pitchFamily="34" charset="0"/>
                <a:cs typeface="Arial" pitchFamily="34" charset="0"/>
              </a:rPr>
              <a:t> </a:t>
            </a:r>
          </a:p>
          <a:p>
            <a:r>
              <a:rPr lang="ru-RU" sz="14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4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г.Кольчугино</a:t>
            </a:r>
            <a:r>
              <a:rPr lang="ru-RU" sz="1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ул. Добровольского, 13</a:t>
            </a:r>
            <a:endParaRPr lang="ru-RU" sz="1400" b="1" dirty="0">
              <a:latin typeface="Arial" panose="020B0604020202020204" pitchFamily="34" charset="0"/>
              <a:cs typeface="Arial" pitchFamily="34" charset="0"/>
            </a:endParaRPr>
          </a:p>
          <a:p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600" dirty="0"/>
          </a:p>
        </p:txBody>
      </p:sp>
      <p:pic>
        <p:nvPicPr>
          <p:cNvPr id="20487" name="Picture 7" descr="C:\Users\User\Downloads\PsEuy_3Ig9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67332" y="1915369"/>
            <a:ext cx="2119952" cy="3509457"/>
          </a:xfrm>
          <a:prstGeom prst="rect">
            <a:avLst/>
          </a:prstGeom>
          <a:noFill/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3438" y="982639"/>
            <a:ext cx="2402007" cy="294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D:\ТАНЯ ПРОГРАММЫ\ТУРИЗМ\ФОТО туризм\ТУМАНОВА\KbAhyKQPrEA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90908" y="4080681"/>
            <a:ext cx="2408184" cy="237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2945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2197" y="1765005"/>
            <a:ext cx="216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4FE14-A065-E1E3-573F-5F0905ED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7122" y="736270"/>
            <a:ext cx="10972800" cy="1087068"/>
          </a:xfrm>
        </p:spPr>
        <p:txBody>
          <a:bodyPr>
            <a:normAutofit fontScale="90000"/>
          </a:bodyPr>
          <a:lstStyle/>
          <a:p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r>
              <a:rPr lang="ru-RU" sz="4400" dirty="0"/>
              <a:t>ТВОРЧЕСКАЯ СТУДИЯ «ДЕРЕВО ДЕКОР»</a:t>
            </a:r>
            <a:br>
              <a:rPr lang="ru-RU" sz="4400" dirty="0"/>
            </a:b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5D5BA-6838-40C2-5258-8CC59CAD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780" y="1370720"/>
            <a:ext cx="5481651" cy="5208210"/>
          </a:xfrm>
        </p:spPr>
        <p:txBody>
          <a:bodyPr>
            <a:normAutofit fontScale="92500" lnSpcReduction="20000"/>
          </a:bodyPr>
          <a:lstStyle/>
          <a:p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СУВЕНИРНАЯ ПРОДУКЦИЯ</a:t>
            </a:r>
          </a:p>
          <a:p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МАСТЕР-КЛАССЫ(по предварительной записи)</a:t>
            </a:r>
            <a:br>
              <a:rPr lang="ru-RU" sz="1700" dirty="0">
                <a:latin typeface="Arial" pitchFamily="34" charset="0"/>
                <a:cs typeface="Arial" pitchFamily="34" charset="0"/>
              </a:rPr>
            </a:b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Мастера Алена </a:t>
            </a:r>
            <a:r>
              <a:rPr lang="ru-RU" sz="1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Сбруева</a:t>
            </a: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и Майя Мареева  предлагают оформить различные варианты сувениров и  Мастер-классов для детей и взрослых.  Направления: </a:t>
            </a:r>
          </a:p>
          <a:p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Работа с деревом и природным материалом (ключницы, </a:t>
            </a:r>
            <a:r>
              <a:rPr lang="ru-RU" sz="1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карандашницы</a:t>
            </a: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, панно, рамки)  </a:t>
            </a:r>
          </a:p>
          <a:p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Роспись по ткани ( мягкие игрушки, брелки, </a:t>
            </a:r>
          </a:p>
          <a:p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пеналы, браслеты, </a:t>
            </a:r>
            <a:r>
              <a:rPr lang="ru-RU" sz="1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шопперы</a:t>
            </a: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) Набойка по ткани (</a:t>
            </a:r>
            <a:r>
              <a:rPr lang="ru-RU" sz="1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шопперы</a:t>
            </a: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, одежда) </a:t>
            </a:r>
          </a:p>
          <a:p>
            <a:r>
              <a:rPr lang="ru-RU" sz="1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гелевые</a:t>
            </a: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аромасвечи</a:t>
            </a: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с декором </a:t>
            </a:r>
          </a:p>
          <a:p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живопись шерстью </a:t>
            </a:r>
          </a:p>
          <a:p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ботанический барельеф </a:t>
            </a:r>
          </a:p>
          <a:p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фрески из керамики и камня </a:t>
            </a:r>
          </a:p>
          <a:p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плетение </a:t>
            </a:r>
            <a:r>
              <a:rPr lang="ru-RU" sz="1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Мандал</a:t>
            </a:r>
            <a:endParaRPr lang="ru-RU" sz="17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мастер-классы по сувенирной продукции города</a:t>
            </a:r>
          </a:p>
          <a:p>
            <a:endParaRPr lang="ru-RU" sz="15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700" b="1" dirty="0">
                <a:latin typeface="Arial" panose="020B0604020202020204" pitchFamily="34" charset="0"/>
                <a:cs typeface="Arial" pitchFamily="34" charset="0"/>
              </a:rPr>
              <a:t>Телефон: </a:t>
            </a:r>
            <a:r>
              <a:rPr lang="en-US" sz="1700" b="1" dirty="0">
                <a:latin typeface="Arial" panose="020B0604020202020204" pitchFamily="34" charset="0"/>
                <a:cs typeface="Arial" pitchFamily="34" charset="0"/>
              </a:rPr>
              <a:t>+7(910)678-34-72</a:t>
            </a:r>
            <a:r>
              <a:rPr lang="ru-RU" sz="1700" b="1" dirty="0">
                <a:latin typeface="Arial" panose="020B0604020202020204" pitchFamily="34" charset="0"/>
                <a:cs typeface="Arial" pitchFamily="34" charset="0"/>
              </a:rPr>
              <a:t>; </a:t>
            </a:r>
            <a:r>
              <a:rPr lang="en-US" sz="1700" b="1" dirty="0">
                <a:latin typeface="Arial" panose="020B0604020202020204" pitchFamily="34" charset="0"/>
                <a:cs typeface="Arial" pitchFamily="34" charset="0"/>
              </a:rPr>
              <a:t>+7(919)007-05-45</a:t>
            </a:r>
            <a:endParaRPr lang="ru-RU" sz="1700" b="1" dirty="0">
              <a:latin typeface="Arial" pitchFamily="34" charset="0"/>
              <a:cs typeface="Arial" pitchFamily="34" charset="0"/>
            </a:endParaRPr>
          </a:p>
          <a:p>
            <a:r>
              <a:rPr lang="ru-RU" sz="1700" b="1" dirty="0">
                <a:latin typeface="Arial" pitchFamily="34" charset="0"/>
                <a:cs typeface="Arial" pitchFamily="34" charset="0"/>
              </a:rPr>
              <a:t>ВК </a:t>
            </a:r>
            <a:r>
              <a:rPr lang="en-US" sz="1700" b="1" dirty="0">
                <a:latin typeface="Arial" panose="020B0604020202020204" pitchFamily="34" charset="0"/>
                <a:cs typeface="Arial" pitchFamily="34" charset="0"/>
              </a:rPr>
              <a:t>https://vk.com/derevodecor.studio</a:t>
            </a:r>
            <a:endParaRPr lang="ru-RU" sz="1700" b="1" dirty="0">
              <a:latin typeface="Arial" pitchFamily="34" charset="0"/>
              <a:cs typeface="Arial" pitchFamily="34" charset="0"/>
            </a:endParaRPr>
          </a:p>
          <a:p>
            <a:r>
              <a:rPr lang="ru-RU" sz="1700" b="1" dirty="0">
                <a:latin typeface="Arial" pitchFamily="34" charset="0"/>
                <a:cs typeface="Arial" pitchFamily="34" charset="0"/>
              </a:rPr>
              <a:t>ВК </a:t>
            </a:r>
            <a:r>
              <a:rPr lang="en-US" sz="1700" b="1" dirty="0">
                <a:latin typeface="Arial" panose="020B0604020202020204" pitchFamily="34" charset="0"/>
                <a:cs typeface="Arial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https://vk.com/id186257510</a:t>
            </a:r>
            <a:endParaRPr lang="ru-RU" sz="1700" b="1" dirty="0">
              <a:latin typeface="Arial" panose="020B0604020202020204" pitchFamily="34" charset="0"/>
              <a:cs typeface="Arial" pitchFamily="34" charset="0"/>
            </a:endParaRPr>
          </a:p>
          <a:p>
            <a:r>
              <a:rPr lang="ru-RU" sz="17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Кольчугино, улица 3-го Интернационала, 78А</a:t>
            </a:r>
            <a:endParaRPr lang="ru-RU" sz="1700" b="1" dirty="0">
              <a:latin typeface="Arial" panose="020B0604020202020204" pitchFamily="34" charset="0"/>
              <a:cs typeface="Arial" pitchFamily="34" charset="0"/>
            </a:endParaRPr>
          </a:p>
          <a:p>
            <a:endParaRPr lang="ru-RU" sz="15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itchFamily="34" charset="0"/>
            </a:endParaRPr>
          </a:p>
          <a:p>
            <a:pPr>
              <a:buNone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48133" name="AutoShape 5" descr="C:\Users\User\Downloads\XXL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75674" y="1777410"/>
            <a:ext cx="162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94605" y="1796902"/>
            <a:ext cx="1488558" cy="209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30678" y="4029296"/>
            <a:ext cx="1998295" cy="2158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83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70359" y="4040372"/>
            <a:ext cx="162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84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001584" y="3987210"/>
            <a:ext cx="1470946" cy="2211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32945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4FE14-A065-E1E3-573F-5F0905ED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2326" y="603691"/>
            <a:ext cx="11333018" cy="1238757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ХУДОЖЕСТВЕННАЯ МАСТЕРСКАЯ, </a:t>
            </a:r>
            <a:br>
              <a:rPr lang="ru-RU" sz="3600" dirty="0"/>
            </a:br>
            <a:r>
              <a:rPr lang="ru-RU" sz="3600" dirty="0"/>
              <a:t>ОФИЦИАЛЬНЫЙ МАГАЗИН «ШИК»</a:t>
            </a:r>
            <a:br>
              <a:rPr lang="ru-RU" sz="4400" dirty="0"/>
            </a:b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5D5BA-6838-40C2-5258-8CC59CAD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781" y="1310186"/>
            <a:ext cx="5760986" cy="5547814"/>
          </a:xfrm>
        </p:spPr>
        <p:txBody>
          <a:bodyPr>
            <a:noAutofit/>
          </a:bodyPr>
          <a:lstStyle/>
          <a:p>
            <a:pPr fontAlgn="base"/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Под руководством Ольги Владимировны Семеновой, руководителя художественной мастерской «ШИК», вы научитесь технике авторской росписи по хлопку в стиле холодного батика.</a:t>
            </a:r>
          </a:p>
          <a:p>
            <a:pPr fontAlgn="base"/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Художественная мастерская «ШИК» специализируется на росписи в технике холодного батика и создании индивидуальной одежды из натуральных материалов. С опытом работы более 23 лет, мастерская предлагает продукцию, созданную совместными усилиями профессиональных художников и дизайнеров-портных.</a:t>
            </a:r>
          </a:p>
          <a:p>
            <a:pPr fontAlgn="base"/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На протяжении многих лет художественная мастерская «ШИК» удостаивалась наград на международных выставках, таких как «</a:t>
            </a:r>
            <a:r>
              <a:rPr lang="ru-RU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Текстиль-легпром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», «Промыслы и ремесла «Ладья», «Жар-птица», «Покупайте отечественное», «Покупайте российское», «Стиль и комфорт вашего дома», а также на православных выставках-ярмарках. Мастер-классы проводятся для небольших групп до 10 человек по предварительной записи.</a:t>
            </a:r>
          </a:p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Телефон: +7(915)770-52-47, +7 (910) 176-50-71</a:t>
            </a:r>
          </a:p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Сайт :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http://shik33.com/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Г. Кольчугино. Ул. Дружбы, д 28 А</a:t>
            </a:r>
          </a:p>
          <a:p>
            <a:endParaRPr lang="ru-RU" sz="15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600" dirty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5795" y="4037036"/>
            <a:ext cx="247625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40302" y="4026087"/>
            <a:ext cx="2623572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133" name="AutoShape 5" descr="C:\Users\User\Downloads\XXL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8136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66653" y="1631002"/>
            <a:ext cx="2206637" cy="2122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 descr="D:\ТАНЯ ПРОГРАММЫ\ТУРИЗМ\ФОТО туризм\шик\2025-01-27_13-59-43.pn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23881" y="1599739"/>
            <a:ext cx="3002508" cy="2262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2945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4FE14-A065-E1E3-573F-5F0905ED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9620" y="795647"/>
            <a:ext cx="11333018" cy="1104405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ИЗДЕЛИЯ ИЗ ШЕЛКА И ШЕРСТИ </a:t>
            </a:r>
            <a:br>
              <a:rPr lang="ru-RU" sz="4000" dirty="0"/>
            </a:br>
            <a:r>
              <a:rPr lang="ru-RU" sz="4000" dirty="0"/>
              <a:t>РУЧНОЙ РАБОТЫ( МАСТЕР-КЛАС)</a:t>
            </a:r>
            <a:br>
              <a:rPr lang="ru-RU" sz="4000" dirty="0"/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5D5BA-6838-40C2-5258-8CC59CAD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365663"/>
            <a:ext cx="6063541" cy="5492338"/>
          </a:xfrm>
        </p:spPr>
        <p:txBody>
          <a:bodyPr>
            <a:noAutofit/>
          </a:bodyPr>
          <a:lstStyle/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Предприятие народных художественных промыслов «Шелковая коллекция» занимается производством уникальных изделий из шелка и шерсти с ручной авторской росписью в технике холодный батик. Бренду уже более 20 лет. Он хорошо знаком жителям Владимирской области, а также Москвы, Санкт-Петербурга, Нижнего Новгорода, Екатеринбурга, Казани и других городов России.</a:t>
            </a:r>
          </a:p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Изделия «Шелковой коллекции» выставляются на самых престижных площадках страны, а художники получают награды всероссийских конкурсов мастерства за уникальный подход к выбору сюжетов для росписи при создании коллекций. Вся продукция предприятия прошла добровольную сертификацию и отвечает самым высоким стандартам качества.</a:t>
            </a:r>
          </a:p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Помимо производства изделий для розничной продажи, предприятие выполняет корпоративные заказы, разрабатывая уникальные подарочные VIP-наборы женских и мужских аксессуаров из натуральной ткани. </a:t>
            </a:r>
          </a:p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Художники предприятия проводят мастер-шоу на мероприятиях самого высокого уровня и мастер-классы для детей и взрослых, где знакомят аудиторию с основами росписи по ткани и с традициями этого промысла. </a:t>
            </a:r>
          </a:p>
          <a:p>
            <a:r>
              <a:rPr lang="ru-RU" sz="1400" b="1" dirty="0">
                <a:latin typeface="Arial" panose="020B0604020202020204" pitchFamily="34" charset="0"/>
                <a:cs typeface="Arial" pitchFamily="34" charset="0"/>
              </a:rPr>
              <a:t>Телефон: +7 920 911-09-74</a:t>
            </a:r>
            <a:br>
              <a:rPr lang="ru-RU" sz="1400" b="1" dirty="0">
                <a:latin typeface="Arial" panose="020B0604020202020204" pitchFamily="34" charset="0"/>
                <a:cs typeface="Arial" pitchFamily="34" charset="0"/>
              </a:rPr>
            </a:br>
            <a:r>
              <a:rPr lang="ru-RU" sz="1400" b="1" dirty="0">
                <a:latin typeface="Arial" panose="020B0604020202020204" pitchFamily="34" charset="0"/>
                <a:cs typeface="Arial" pitchFamily="34" charset="0"/>
              </a:rPr>
              <a:t>Сайт : </a:t>
            </a:r>
            <a:r>
              <a:rPr lang="en-US" sz="1400" b="1" dirty="0">
                <a:latin typeface="Arial" panose="020B0604020202020204" pitchFamily="34" charset="0"/>
                <a:cs typeface="Arial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https://silkko.ru/</a:t>
            </a:r>
            <a:r>
              <a:rPr lang="ru-RU" sz="1400" b="1" dirty="0">
                <a:latin typeface="Arial" panose="020B0604020202020204" pitchFamily="34" charset="0"/>
                <a:cs typeface="Arial" pitchFamily="34" charset="0"/>
              </a:rPr>
              <a:t> </a:t>
            </a:r>
          </a:p>
          <a:p>
            <a:r>
              <a:rPr lang="ru-RU" sz="1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Кольчугино, ул. Загорского, д. 3.</a:t>
            </a:r>
            <a:endParaRPr lang="ru-RU" sz="1400" b="1" dirty="0">
              <a:latin typeface="Arial" panose="020B0604020202020204" pitchFamily="34" charset="0"/>
              <a:cs typeface="Arial" pitchFamily="34" charset="0"/>
            </a:endParaRPr>
          </a:p>
          <a:p>
            <a:endParaRPr lang="ru-RU" sz="1400" dirty="0"/>
          </a:p>
          <a:p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1400" dirty="0">
              <a:latin typeface="Arial" pitchFamily="34" charset="0"/>
              <a:cs typeface="Arial" pitchFamily="34" charset="0"/>
            </a:endParaRP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48133" name="AutoShape 5" descr="C:\Users\User\Downloads\XXL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 descr="C:\Users\User\Downloads\шк\Лого ШК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59585" y="721653"/>
            <a:ext cx="4270682" cy="949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User\Downloads\шк\ШК Фото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22935" y="1668938"/>
            <a:ext cx="14400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User\Downloads\шк\ШК Фото3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12359" y="4362581"/>
            <a:ext cx="2268000" cy="21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User\Downloads\шк\ШК Фото1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75742" y="1662100"/>
            <a:ext cx="14400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User\Downloads\шк\f0WHIgmJlOA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360161" y="1647358"/>
            <a:ext cx="14400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User\Downloads\шк\ШК Фото2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269505" y="4356587"/>
            <a:ext cx="2266380" cy="2162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2945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4FE14-A065-E1E3-573F-5F0905ED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11628"/>
            <a:ext cx="10972800" cy="866899"/>
          </a:xfrm>
        </p:spPr>
        <p:txBody>
          <a:bodyPr>
            <a:normAutofit fontScale="90000"/>
          </a:bodyPr>
          <a:lstStyle/>
          <a:p>
            <a:br>
              <a:rPr lang="ru-RU" sz="4400" dirty="0"/>
            </a:br>
            <a:r>
              <a:rPr lang="ru-RU" sz="4400" dirty="0"/>
              <a:t>МАСТЕРСКАЯ КЕРАМИКИ «ЛЕС ЧУДЕС»  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5D5BA-6838-40C2-5258-8CC59CAD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776" y="1023582"/>
            <a:ext cx="5549853" cy="5472221"/>
          </a:xfrm>
        </p:spPr>
        <p:txBody>
          <a:bodyPr>
            <a:normAutofit fontScale="25000" lnSpcReduction="20000"/>
          </a:bodyPr>
          <a:lstStyle/>
          <a:p>
            <a:pPr fontAlgn="base"/>
            <a:r>
              <a:rPr lang="ru-RU" sz="5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Мы создаем интерьерную керамику, сувениры и посуду как под индивидуальные заказы, так и для продажи. Наши изделия можно найти на ярмарках, фестивалях и непосредственно в нашей мастерской.</a:t>
            </a:r>
          </a:p>
          <a:p>
            <a:pPr fontAlgn="base"/>
            <a:r>
              <a:rPr lang="ru-RU" sz="5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Глина обладает удивительным свойством передавать свою энергию каждому, кто соприкасается с ней. Наш главный принцип — дарить людям тепло и моменты настоящего чуда. Кто-то возвращается в детство, кто-то открывает новые способы самовыражения, а кто-то наслаждается простыми тактильными ощущениями. Но самое важное — это то чувство радости и удовлетворения, которое испытывает человек, осознавая себя настоящим творцом. Мы создаем атмосферу творчества и уюта, где встречаются добрые люди и каждый чувствует себя как дома.</a:t>
            </a:r>
          </a:p>
          <a:p>
            <a:pPr fontAlgn="base"/>
            <a:r>
              <a:rPr lang="ru-RU" sz="5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Мастер-класс по керамике — это:</a:t>
            </a:r>
          </a:p>
          <a:p>
            <a:pPr fontAlgn="base"/>
            <a:r>
              <a:rPr lang="ru-RU" sz="5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— Радость от пребывания в уютной атмосфере нашей мастерской;</a:t>
            </a:r>
          </a:p>
          <a:p>
            <a:pPr fontAlgn="base"/>
            <a:r>
              <a:rPr lang="ru-RU" sz="5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— Погружение в волшебство работы на гончарном круге и с глиной;</a:t>
            </a:r>
          </a:p>
          <a:p>
            <a:pPr fontAlgn="base"/>
            <a:r>
              <a:rPr lang="ru-RU" sz="5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— Профессиональные мастера, которые бережно сопровождают вас на протяжении всего занятия;</a:t>
            </a:r>
          </a:p>
          <a:p>
            <a:pPr fontAlgn="base"/>
            <a:r>
              <a:rPr lang="ru-RU" sz="5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— Возможность создать уникальные изделия своими руками, которыми можно будет наслаждаться долгие годы, будь то посуда или декор для интерьера.</a:t>
            </a:r>
          </a:p>
          <a:p>
            <a:pPr fontAlgn="base"/>
            <a:r>
              <a:rPr lang="ru-RU" sz="5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Присоединяйтесь к нам, чтобы ощутить всю магию творчества и тепла глины!</a:t>
            </a:r>
          </a:p>
          <a:p>
            <a:pPr marL="0" indent="0">
              <a:buNone/>
            </a:pPr>
            <a:r>
              <a:rPr lang="ru-RU" sz="5600" b="1" dirty="0">
                <a:latin typeface="Arial" pitchFamily="34" charset="0"/>
                <a:cs typeface="Arial" pitchFamily="34" charset="0"/>
              </a:rPr>
              <a:t>     Телефон: +7 903 190 0658</a:t>
            </a:r>
            <a:br>
              <a:rPr lang="ru-RU" sz="5600" b="1" dirty="0">
                <a:latin typeface="Arial" pitchFamily="34" charset="0"/>
                <a:cs typeface="Arial" pitchFamily="34" charset="0"/>
              </a:rPr>
            </a:br>
            <a:r>
              <a:rPr lang="ru-RU" sz="5600" b="1" dirty="0">
                <a:latin typeface="Arial" pitchFamily="34" charset="0"/>
                <a:cs typeface="Arial" pitchFamily="34" charset="0"/>
              </a:rPr>
              <a:t>      ВК </a:t>
            </a:r>
            <a:r>
              <a:rPr lang="en-US" sz="5600" b="1" u="sng" dirty="0">
                <a:latin typeface="Arial" panose="020B0604020202020204" pitchFamily="34" charset="0"/>
                <a:cs typeface="Arial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https://vk.com/leschudes0</a:t>
            </a:r>
            <a:r>
              <a:rPr lang="ru-RU" sz="5600" b="1" u="sng" dirty="0">
                <a:latin typeface="Arial" panose="020B0604020202020204" pitchFamily="34" charset="0"/>
                <a:cs typeface="Arial" pitchFamily="34" charset="0"/>
              </a:rPr>
              <a:t> </a:t>
            </a:r>
          </a:p>
          <a:p>
            <a:pPr algn="l"/>
            <a:r>
              <a:rPr lang="ru-RU" sz="56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3" tooltip="Владимирская область, Кольчугинский район, муниципальное образование Раздольевское, село Зиновьево, Вторая улица, 5 на карте Владимирской област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Г. Кольчугино, Вторая ул., 5, село </a:t>
            </a:r>
            <a:r>
              <a:rPr lang="ru-RU" sz="5600" b="1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  <a:hlinkClick r:id="rId3" tooltip="Владимирская область, Кольчугинский район, муниципальное образование Раздольевское, село Зиновьево, Вторая улица, 5 на карте Владимирской област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Зиновьево</a:t>
            </a:r>
            <a:endParaRPr lang="ru-RU" sz="5600" b="1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  <a:hlinkClick r:id="rId3" tooltip="Владимирская область, Кольчугинский район, муниципальное образование Раздольевское, село Зиновьево, Вторая улица, 5 на карте Владимирской области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br>
              <a:rPr lang="ru-RU" sz="29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900" b="1" u="sng" dirty="0">
              <a:latin typeface="Arial" panose="020B0604020202020204" pitchFamily="34" charset="0"/>
              <a:cs typeface="Arial" pitchFamily="34" charset="0"/>
            </a:endParaRPr>
          </a:p>
          <a:p>
            <a:pPr marL="0" indent="273050">
              <a:buNone/>
            </a:pPr>
            <a:endParaRPr lang="ru-RU" sz="1600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133" name="AutoShape 5" descr="C:\Users\User\Downloads\XXL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C:\Users\User\Downloads\Сайгина\5372934350368270710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19997" y="1543792"/>
            <a:ext cx="1558201" cy="2339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Downloads\Сайгина\phzchK5E5jc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87403" y="3993654"/>
            <a:ext cx="1997538" cy="228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User\Downloads\Сайгина\5190921556283482202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798669" y="3952711"/>
            <a:ext cx="1554133" cy="228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User\Downloads\Сайгина\5345868364117041432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59555" y="1557441"/>
            <a:ext cx="1662545" cy="229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User\Downloads\Сайгина\2024-09-02_09-09-32.pn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440537" y="3930732"/>
            <a:ext cx="1482290" cy="2297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User\Downloads\Сайгина\2024-09-02_09-10-45.png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962866" y="1543793"/>
            <a:ext cx="1924333" cy="228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2945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4FE14-A065-E1E3-573F-5F0905ED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874" y="712518"/>
            <a:ext cx="10972800" cy="866899"/>
          </a:xfrm>
        </p:spPr>
        <p:txBody>
          <a:bodyPr>
            <a:normAutofit fontScale="90000"/>
          </a:bodyPr>
          <a:lstStyle/>
          <a:p>
            <a:br>
              <a:rPr lang="ru-RU" sz="4400" dirty="0"/>
            </a:br>
            <a:r>
              <a:rPr lang="ru-RU" sz="4400" dirty="0"/>
              <a:t>АВТОРСКИЕ КУКЛЫ, МИНИАТЮРЫ  ИЗ ДЕРЕВА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5D5BA-6838-40C2-5258-8CC59CAD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3"/>
            <a:ext cx="5030389" cy="4650070"/>
          </a:xfrm>
        </p:spPr>
        <p:txBody>
          <a:bodyPr>
            <a:normAutofit/>
          </a:bodyPr>
          <a:lstStyle/>
          <a:p>
            <a:pPr marL="273050" indent="0">
              <a:buNone/>
            </a:pP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Талантливый мастер кукольной миниатюры и других деревянных изделий. Андрей Жильцов известен своими участиями в крупных ярмарках и фестивалях в Москве, Питере и Суздале, а его работы пользуются большой популярностью среди артистов и актеров.</a:t>
            </a:r>
            <a:b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b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Андрей с легкостью и мастерством создает уникальные миниатюры животных, людей, предметов быта и даже может изготовить копии реальных людей по заказу. </a:t>
            </a:r>
          </a:p>
          <a:p>
            <a:pPr marL="273050" indent="0">
              <a:buNone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Телефон:</a:t>
            </a:r>
            <a:r>
              <a:rPr lang="en-US" sz="1800" b="1" dirty="0">
                <a:latin typeface="Arial" pitchFamily="34" charset="0"/>
                <a:cs typeface="Arial" pitchFamily="34" charset="0"/>
              </a:rPr>
              <a:t>+7(915)797-99-32 </a:t>
            </a:r>
            <a:br>
              <a:rPr lang="ru-RU" sz="1800" b="1" dirty="0">
                <a:latin typeface="Arial" pitchFamily="34" charset="0"/>
                <a:cs typeface="Arial" pitchFamily="34" charset="0"/>
              </a:rPr>
            </a:br>
            <a:r>
              <a:rPr lang="ru-RU" sz="1800" b="1" dirty="0">
                <a:latin typeface="Arial" pitchFamily="34" charset="0"/>
                <a:cs typeface="Arial" pitchFamily="34" charset="0"/>
              </a:rPr>
              <a:t>ВК </a:t>
            </a:r>
            <a:r>
              <a:rPr lang="en-US" sz="1800" b="1" dirty="0">
                <a:latin typeface="Arial" pitchFamily="34" charset="0"/>
                <a:cs typeface="Arial" pitchFamily="34" charset="0"/>
              </a:rPr>
              <a:t>https://vk.com/andrejzhiltsov</a:t>
            </a:r>
            <a:endParaRPr lang="ru-RU" sz="1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133" name="AutoShape 5" descr="C:\Users\User\Downloads\XXL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 descr="C:\Users\User\Downloads\zU-HO6fjZSY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7900" y="1792616"/>
            <a:ext cx="162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User\Downloads\vPlDrGOCknM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18069" y="1798246"/>
            <a:ext cx="161861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User\Downloads\5xW_yE4hG7I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3417" y="1777897"/>
            <a:ext cx="16200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User\Downloads\VTReJT0aqdY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25370" y="4238932"/>
            <a:ext cx="1728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C:\Users\User\Downloads\f2z9h3ioFLc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10856" y="4259840"/>
            <a:ext cx="172783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C:\Users\User\Downloads\EnEaHzLsBF8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959097" y="4247964"/>
            <a:ext cx="172656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29457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4FE14-A065-E1E3-573F-5F0905ED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874" y="712518"/>
            <a:ext cx="10972800" cy="866899"/>
          </a:xfrm>
        </p:spPr>
        <p:txBody>
          <a:bodyPr>
            <a:normAutofit fontScale="90000"/>
          </a:bodyPr>
          <a:lstStyle/>
          <a:p>
            <a:br>
              <a:rPr lang="ru-RU" sz="4400" dirty="0"/>
            </a:br>
            <a:r>
              <a:rPr lang="ru-RU" sz="4400" dirty="0"/>
              <a:t>НЕОБЫЧНЫЙ МИР МЫЛЬНЫХ ПУЗЫРЕЙ 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5D5BA-6838-40C2-5258-8CC59CAD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3"/>
            <a:ext cx="5030389" cy="4650070"/>
          </a:xfrm>
        </p:spPr>
        <p:txBody>
          <a:bodyPr>
            <a:normAutofit/>
          </a:bodyPr>
          <a:lstStyle/>
          <a:p>
            <a:pPr fontAlgn="base"/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Добро пожаловать в чарующий мир мыльных пузырей и соблазнительных ароматов от NALIROYS – мыла ручной работы!</a:t>
            </a:r>
          </a:p>
          <a:p>
            <a:pPr fontAlgn="base"/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Каждое изделие, созданное мастером Елизаветой, наполнено теплом её души и любовью к своему делу. В каждом кусочке мыла сочетаются натуральные компоненты и та самая магия, которая делает каждое творение уникальным.</a:t>
            </a:r>
          </a:p>
          <a:p>
            <a:pPr marL="273050" indent="0">
              <a:buNone/>
            </a:pP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7305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itchFamily="34" charset="0"/>
              </a:rPr>
              <a:t>Телефон: </a:t>
            </a:r>
            <a:r>
              <a:rPr lang="en-US" sz="1800" b="1" dirty="0">
                <a:latin typeface="Arial" panose="020B0604020202020204" pitchFamily="34" charset="0"/>
                <a:cs typeface="Arial" pitchFamily="34" charset="0"/>
              </a:rPr>
              <a:t>+7(915)764-29-45 </a:t>
            </a:r>
            <a:br>
              <a:rPr lang="ru-RU" sz="1800" b="1" dirty="0">
                <a:latin typeface="Arial" panose="020B0604020202020204" pitchFamily="34" charset="0"/>
                <a:cs typeface="Arial" pitchFamily="34" charset="0"/>
              </a:rPr>
            </a:br>
            <a:r>
              <a:rPr lang="ru-RU" sz="1800" b="1" dirty="0">
                <a:latin typeface="Arial" panose="020B0604020202020204" pitchFamily="34" charset="0"/>
                <a:cs typeface="Arial" pitchFamily="34" charset="0"/>
              </a:rPr>
              <a:t>ВК </a:t>
            </a:r>
            <a:r>
              <a:rPr lang="en-US" sz="1800" b="1" dirty="0">
                <a:latin typeface="Arial" panose="020B0604020202020204" pitchFamily="34" charset="0"/>
                <a:cs typeface="Arial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https://vk.com/naliroys_soap</a:t>
            </a:r>
            <a:r>
              <a:rPr lang="ru-RU" sz="1800" b="1" dirty="0">
                <a:latin typeface="Arial" panose="020B0604020202020204" pitchFamily="34" charset="0"/>
                <a:cs typeface="Arial" pitchFamily="34" charset="0"/>
              </a:rPr>
              <a:t> </a:t>
            </a:r>
          </a:p>
          <a:p>
            <a:pPr marL="27305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itchFamily="34" charset="0"/>
              </a:rPr>
              <a:t>г. Кольчугино </a:t>
            </a:r>
            <a:r>
              <a:rPr lang="ru-RU" sz="18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улица Мира, 9</a:t>
            </a:r>
            <a:endParaRPr lang="ru-RU" sz="1800" b="1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48133" name="AutoShape 5" descr="C:\Users\User\Downloads\XXL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Рисунок 16" descr="C:\Users\User\Downloads\E2TGdexy9aM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20702" y="1728663"/>
            <a:ext cx="180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C:\Users\User\Downloads\2K6yyu7MJjc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6989" y="1745115"/>
            <a:ext cx="180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C:\Users\User\Downloads\FLVb-jV7pac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41493" y="1742271"/>
            <a:ext cx="180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C:\Users\User\Downloads\2iF6COW-lRo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69205" y="4105460"/>
            <a:ext cx="180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C:\Users\User\Downloads\LUyEWmd4ZSk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280998" y="4129210"/>
            <a:ext cx="1800225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 descr="C:\Users\User\Downloads\2UOmJUg3xXQ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65820" y="4105460"/>
            <a:ext cx="180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29457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4FE14-A065-E1E3-573F-5F0905ED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502" y="771897"/>
            <a:ext cx="10972800" cy="1443328"/>
          </a:xfrm>
        </p:spPr>
        <p:txBody>
          <a:bodyPr>
            <a:normAutofit fontScale="90000"/>
          </a:bodyPr>
          <a:lstStyle/>
          <a:p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r>
              <a:rPr lang="ru-RU" sz="4400" dirty="0"/>
              <a:t>Кондитерская-кафе  « </a:t>
            </a:r>
            <a:r>
              <a:rPr lang="ru-RU" sz="4400" dirty="0" err="1"/>
              <a:t>Кейк</a:t>
            </a:r>
            <a:r>
              <a:rPr lang="ru-RU" sz="4400" dirty="0"/>
              <a:t>» Кольчугино</a:t>
            </a:r>
            <a:br>
              <a:rPr lang="ru-RU" sz="4000" b="1" dirty="0"/>
            </a:br>
            <a:br>
              <a:rPr lang="ru-RU" sz="4400" dirty="0"/>
            </a:b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5D5BA-6838-40C2-5258-8CC59CAD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1030" y="1080655"/>
            <a:ext cx="4959136" cy="5606748"/>
          </a:xfrm>
        </p:spPr>
        <p:txBody>
          <a:bodyPr>
            <a:normAutofit fontScale="92500" lnSpcReduction="20000"/>
          </a:bodyPr>
          <a:lstStyle/>
          <a:p>
            <a:r>
              <a:rPr lang="ru-RU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Организация сладких мастер-классов в кондитерской. </a:t>
            </a:r>
          </a:p>
          <a:p>
            <a:r>
              <a:rPr lang="ru-RU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Ассортимент продукции поражает своим разнообразием. Здесь можно найти торты, пирожные, конфеты, печенье, а также множество других десертов на любой вкус. Но самое главное - это вкус десертов. Они просто восхитительны! Каждый кусочек торта или пирожного тает во рту, оставляя после себя приятное послевкусие. Кондитерские изделия приготовлены из качественных и свежих ингредиентов, что делает их еще более вкусными. Обслуживание в кондитерской также на высоком уровне. Персонал приветлив и готов помочь с выбором десертов, а также дать рекомендации по их сочетанию. Кроме того, они всегда готовы предложить чашечку ароматного кофе или чая, чтобы сделать ваш визит еще более приятным. Посещение кондитерской «</a:t>
            </a:r>
            <a:r>
              <a:rPr lang="ru-RU" sz="1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Кейк</a:t>
            </a:r>
            <a:r>
              <a:rPr lang="ru-RU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» станет настоящим праздником для ваших вкусовых рецепторов.  Организация сладких мастер-классов.</a:t>
            </a:r>
          </a:p>
          <a:p>
            <a:endParaRPr lang="ru-RU" sz="1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700" b="1" dirty="0">
                <a:latin typeface="Arial" panose="020B0604020202020204" pitchFamily="34" charset="0"/>
                <a:cs typeface="Arial" pitchFamily="34" charset="0"/>
              </a:rPr>
              <a:t>Телефон: </a:t>
            </a:r>
            <a:r>
              <a:rPr lang="en-US" sz="1700" b="1" dirty="0">
                <a:latin typeface="Arial" panose="020B0604020202020204" pitchFamily="34" charset="0"/>
                <a:cs typeface="Arial" pitchFamily="34" charset="0"/>
              </a:rPr>
              <a:t>+7(910)</a:t>
            </a:r>
            <a:r>
              <a:rPr lang="ru-RU" sz="1700" b="1" dirty="0">
                <a:latin typeface="Arial" panose="020B0604020202020204" pitchFamily="34" charset="0"/>
                <a:cs typeface="Arial" pitchFamily="34" charset="0"/>
              </a:rPr>
              <a:t>772-61-31</a:t>
            </a:r>
          </a:p>
          <a:p>
            <a:r>
              <a:rPr lang="en-US" sz="1700" b="1" dirty="0">
                <a:latin typeface="Arial" panose="020B0604020202020204" pitchFamily="34" charset="0"/>
                <a:cs typeface="Arial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https://vk.ru/away.php?to=https%3A%2F%2Fvk.me%2Fns.cake&amp;utf=1</a:t>
            </a:r>
            <a:endParaRPr lang="ru-RU" sz="1700" b="1" dirty="0">
              <a:latin typeface="Arial" panose="020B0604020202020204" pitchFamily="34" charset="0"/>
              <a:cs typeface="Arial" pitchFamily="34" charset="0"/>
            </a:endParaRPr>
          </a:p>
          <a:p>
            <a:r>
              <a:rPr lang="ru-RU" sz="1700" b="1" dirty="0">
                <a:latin typeface="Arial" panose="020B0604020202020204" pitchFamily="34" charset="0"/>
                <a:cs typeface="Arial" pitchFamily="34" charset="0"/>
              </a:rPr>
              <a:t>г. Кольчугино, ул. Ленина, д 27</a:t>
            </a:r>
          </a:p>
          <a:p>
            <a:pPr>
              <a:buNone/>
            </a:pPr>
            <a:endParaRPr lang="ru-RU" sz="17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48133" name="AutoShape 5" descr="C:\Users\User\Downloads\XXL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Рисунок 13" descr="C:\Users\User\Downloads\NS\6Mv2e0Zl_c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98972" y="1157957"/>
            <a:ext cx="2006930" cy="2547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User\Downloads\IMG_2506.jpe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272156" y="1221502"/>
            <a:ext cx="1652740" cy="1802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User\Downloads\IMG_2359.jpe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248405" y="4818071"/>
            <a:ext cx="1747741" cy="1802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C:\Users\User\Downloads\3B5774E1-07FE-49BA-86E9-572E3121C5EB.jpe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98789" y="3788229"/>
            <a:ext cx="2042737" cy="2897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C:\Users\User\Downloads\IMG_0488.jpe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236530" y="3135086"/>
            <a:ext cx="1731909" cy="149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C:\Users\User\Downloads\IMG_0614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91859" y="1935648"/>
            <a:ext cx="1923803" cy="389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29457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4FE14-A065-E1E3-573F-5F0905ED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206" y="655093"/>
            <a:ext cx="10972800" cy="1914974"/>
          </a:xfrm>
        </p:spPr>
        <p:txBody>
          <a:bodyPr>
            <a:normAutofit fontScale="90000"/>
          </a:bodyPr>
          <a:lstStyle/>
          <a:p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br>
              <a:rPr lang="ru-RU" sz="4400" dirty="0"/>
            </a:br>
            <a:r>
              <a:rPr lang="ru-RU" sz="4400" dirty="0"/>
              <a:t>ГАСТРОНОМИЧЕСКИЙ СУВЕНИР – </a:t>
            </a:r>
            <a:br>
              <a:rPr lang="ru-RU" sz="4400" dirty="0"/>
            </a:br>
            <a:r>
              <a:rPr lang="ru-RU" sz="4400" dirty="0"/>
              <a:t>КОЛЬЧУГИНСКИЙ ПРЯНИК</a:t>
            </a:r>
            <a:br>
              <a:rPr lang="ru-RU" sz="4000" b="1" dirty="0"/>
            </a:br>
            <a:br>
              <a:rPr lang="ru-RU" sz="4400" dirty="0"/>
            </a:b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5D5BA-6838-40C2-5258-8CC59CAD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1029" y="1528549"/>
            <a:ext cx="5225179" cy="5329450"/>
          </a:xfrm>
        </p:spPr>
        <p:txBody>
          <a:bodyPr>
            <a:normAutofit/>
          </a:bodyPr>
          <a:lstStyle/>
          <a:p>
            <a:pPr fontAlgn="base"/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Это не просто сладость, а настоящий гастрономический сувенир, который станет идеальным подарком для тех, кто ценит вкусные воспоминания!</a:t>
            </a:r>
          </a:p>
          <a:p>
            <a:pPr fontAlgn="base"/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Наш пряник украшен символами города – изображением глухаря и знаменитой башни-самовара. Эти элементы отражают уникальность Кольчугино и его богатую историю.</a:t>
            </a:r>
          </a:p>
          <a:p>
            <a:pPr fontAlgn="base"/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Почему стоит выбрать Кольчугинский пряник?</a:t>
            </a:r>
          </a:p>
          <a:p>
            <a:pPr fontAlgn="base"/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Вкусное напоминание о городе: Этот сувенир подарит яркие впечатления тем, кто хочет сохранить теплые воспоминания о своем пребывании в Кольчугине.</a:t>
            </a:r>
          </a:p>
          <a:p>
            <a:pPr fontAlgn="base"/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Отличный подарок: Пряник станет прекрасным презентом как для гостей города, так и для самих жителей Кольчугино.</a:t>
            </a:r>
          </a:p>
          <a:p>
            <a:r>
              <a:rPr lang="ru-RU" sz="1600" b="1" dirty="0">
                <a:latin typeface="Arial" panose="020B0604020202020204" pitchFamily="34" charset="0"/>
                <a:cs typeface="Arial" pitchFamily="34" charset="0"/>
              </a:rPr>
              <a:t>Телефон: </a:t>
            </a:r>
            <a:r>
              <a:rPr lang="en-US" sz="1600" b="1" dirty="0">
                <a:latin typeface="Arial" panose="020B0604020202020204" pitchFamily="34" charset="0"/>
                <a:cs typeface="Arial" pitchFamily="34" charset="0"/>
              </a:rPr>
              <a:t>+7(910)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777-35-05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ВК </a:t>
            </a:r>
            <a:r>
              <a:rPr lang="en-US" sz="1600" b="1" dirty="0">
                <a:latin typeface="Arial" panose="020B0604020202020204" pitchFamily="34" charset="0"/>
                <a:cs typeface="Arial" pitchFamily="34" charset="0"/>
              </a:rPr>
              <a:t>https:</a:t>
            </a:r>
            <a:r>
              <a:rPr lang="ru-RU" sz="1600" b="1" dirty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1600" b="1" dirty="0">
                <a:latin typeface="Arial" panose="020B0604020202020204" pitchFamily="34" charset="0"/>
                <a:cs typeface="Arial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https://vk.com/id227683086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Г. Кольчугино,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 Интернационала 55/2</a:t>
            </a:r>
            <a:endParaRPr lang="ru-RU" sz="1600" b="1" dirty="0">
              <a:latin typeface="Arial" panose="020B0604020202020204" pitchFamily="34" charset="0"/>
              <a:cs typeface="Arial" pitchFamily="34" charset="0"/>
            </a:endParaRPr>
          </a:p>
          <a:p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itchFamily="34" charset="0"/>
            </a:endParaRPr>
          </a:p>
          <a:p>
            <a:pPr>
              <a:buNone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48133" name="AutoShape 5" descr="C:\Users\User\Downloads\XXL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 descr="D:\ТАНЯ ПРОГРАММЫ\ТУРИЗМ\ФОТО туризм\гоар\2ODrKlhdaYI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37779" y="1241946"/>
            <a:ext cx="2361063" cy="2620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D:\ТАНЯ ПРОГРАММЫ\ТУРИЗМ\ФОТО туризм\гоар\vCvINUELBvk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5073" y="3957852"/>
            <a:ext cx="2196000" cy="265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D:\ТАНЯ ПРОГРАММЫ\ТУРИЗМ\ФОТО туризм\гоар\bNqSIIgoOeA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430602" y="3955862"/>
            <a:ext cx="2418490" cy="2663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D:\ТАНЯ ПРОГРАММЫ\ТУРИЗМ\ФОТО туризм\гоар\R_FEAt5X_hs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665128" y="1217600"/>
            <a:ext cx="2196000" cy="2658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29457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979" y="1199408"/>
            <a:ext cx="10972800" cy="2749612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КОЛЬЧУГИНО </a:t>
            </a:r>
            <a:br>
              <a:rPr lang="ru-RU" dirty="0"/>
            </a:br>
            <a:r>
              <a:rPr lang="ru-RU" dirty="0"/>
              <a:t>ОТДЫХ </a:t>
            </a:r>
            <a:br>
              <a:rPr lang="ru-RU" dirty="0"/>
            </a:br>
            <a:r>
              <a:rPr lang="ru-RU" dirty="0"/>
              <a:t>РАЗВЛЕЧЕНИЯ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4FE14-A065-E1E3-573F-5F0905ED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784" y="522513"/>
            <a:ext cx="11154890" cy="866899"/>
          </a:xfrm>
        </p:spPr>
        <p:txBody>
          <a:bodyPr>
            <a:normAutofit fontScale="90000"/>
          </a:bodyPr>
          <a:lstStyle/>
          <a:p>
            <a:br>
              <a:rPr lang="ru-RU" sz="4400" dirty="0"/>
            </a:br>
            <a:r>
              <a:rPr lang="en-US" sz="4400" dirty="0"/>
              <a:t>BOARDINGCLUB</a:t>
            </a:r>
            <a:r>
              <a:rPr lang="ru-RU" sz="4400" dirty="0"/>
              <a:t> КОЛЬЧУГИНО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5D5BA-6838-40C2-5258-8CC59CAD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2905" y="1501347"/>
            <a:ext cx="5362898" cy="506570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Самый красивый и большой водоем во Владимирской области приглашает в гости любителей активного отдыха.</a:t>
            </a:r>
            <a:b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Только у нас вас ждут прогулки на катере и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сапсерфах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, катание на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вейкборде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и водных лыжах за катером по уникальному Кольчугинскому Водохранилищу.</a:t>
            </a:r>
            <a:b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Boardingclub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– это группа энтузиастов, занимающихся водными видами спорта. Для любителей активного отдыха мы предлагаем услуги по обучению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вейкбордингу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и водным лыжам (прокат оборудования – досок, лыж и гидрокостюмов), а для спокойных прогулок по воде – прокат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сапсерфов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. Также имеются развлечения для детей - детский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вейкбординг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, водные лыжи,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ниборд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и всеми любимое катание на ватрушке за катером. Полноценный отдых всей семьей для вас!</a:t>
            </a:r>
            <a:b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Бординг-клуб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предлагает вам услуги по организации мероприятий на катере. Мы поможем вам незабываемо провести ваш праздник: День Рождения, девичник/мальчишник, предложение руки и сердца и т.д. Наш организатор подберет вам интересующий вас формат и возьмет все заботы на себя. В стандартный пакет организации входит: аренда катера, услуги фотографа, украшение шарами, торт на заказ. Наполнение услуг может меняться и зависит только от вашей фантазии. Вы можете озвучить организатору ваши желания, и совместно с вами, он подберет вам идеи, которые можно реализовать нашими силами. </a:t>
            </a:r>
          </a:p>
          <a:p>
            <a:pPr>
              <a:buNone/>
            </a:pPr>
            <a:r>
              <a:rPr lang="en-US" sz="1800" dirty="0"/>
              <a:t>    </a:t>
            </a:r>
            <a:r>
              <a:rPr lang="ru-RU" sz="1800" dirty="0"/>
              <a:t>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Телефон: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+7 (9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10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)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098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-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28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-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00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, 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+7(916)889-39-40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br>
              <a:rPr lang="ru-RU" sz="1600" b="1" dirty="0"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latin typeface="Arial" pitchFamily="34" charset="0"/>
                <a:cs typeface="Arial" pitchFamily="34" charset="0"/>
              </a:rPr>
              <a:t>ВК 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https:https://</a:t>
            </a:r>
            <a:r>
              <a:rPr lang="en-US" sz="1600" b="1" dirty="0" err="1">
                <a:latin typeface="Arial" pitchFamily="34" charset="0"/>
                <a:cs typeface="Arial" pitchFamily="34" charset="0"/>
              </a:rPr>
              <a:t>vk.com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/boardingclub33ru</a:t>
            </a:r>
            <a:endParaRPr lang="ru-RU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133" name="AutoShape 5" descr="C:\Users\User\Downloads\XXL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 descr="C:\Users\User\Downloads\БОРДИНГ\z4UuK6fzLYw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4870" y="1378641"/>
            <a:ext cx="1297842" cy="2231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User\Downloads\БОРДИНГ\2024-09-02_10-48-47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65780" y="1418226"/>
            <a:ext cx="1448243" cy="2215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User\Downloads\БОРДИНГ\2024-09-02_10-49-23.pn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34947" y="3752603"/>
            <a:ext cx="1642153" cy="232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C:\Users\User\Downloads\БОРДИНГ\cETpifJpMxo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3979" y="3740727"/>
            <a:ext cx="1574087" cy="2315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C:\Users\User\Downloads\БОРДИНГ\sNVP0nWPbUc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58399" y="3728852"/>
            <a:ext cx="1793175" cy="23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C:\Users\User\Downloads\БОРДИНГ\YtVIyBPdlIc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13964" y="1434059"/>
            <a:ext cx="2446317" cy="221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29457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4FE14-A065-E1E3-573F-5F0905ED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874" y="522513"/>
            <a:ext cx="10972800" cy="866899"/>
          </a:xfrm>
        </p:spPr>
        <p:txBody>
          <a:bodyPr>
            <a:normAutofit fontScale="90000"/>
          </a:bodyPr>
          <a:lstStyle/>
          <a:p>
            <a:br>
              <a:rPr lang="ru-RU" sz="4400" dirty="0"/>
            </a:br>
            <a:r>
              <a:rPr lang="ru-RU" sz="4400" dirty="0"/>
              <a:t>ФЕРМЕРСКИЙ ДВОРИК «ЧУДЕСА РЯДОМ»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5D5BA-6838-40C2-5258-8CC59CAD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2905" y="1501347"/>
            <a:ext cx="5362898" cy="5065707"/>
          </a:xfrm>
        </p:spPr>
        <p:txBody>
          <a:bodyPr>
            <a:normAutofit fontScale="70000" lnSpcReduction="20000"/>
          </a:bodyPr>
          <a:lstStyle/>
          <a:p>
            <a:pPr marL="273050" indent="-273050"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Не упустите шанс приятно провести время на свежем воздухе, в окружении добрых животных и красивой природы. </a:t>
            </a: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Прикоснитесь к миру природы и насладитесь общением с нашими дружелюбными обитателями! У Вас будет возможность фотографироваться и кормить лошадку "Маня",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супер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пони "Пончик", ласковых козочек, милых овечек, гладить кроликов, индюков, цесарок и позитивных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зажигалочек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собак Джек Рассел терьер. </a:t>
            </a:r>
            <a:b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Почувствуйте свободу и легкость верховой езды! Наш опытный инструктор поможет Вам освоить основы, восстановить связь с природой и насладиться потрясающими видами окрестностей.  </a:t>
            </a:r>
            <a:b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Узнайте больше о жизни на ферме, участвуйте в интерактивных экскурсиях и мастер-классах по уходу за животными и сельскому хозяйству.</a:t>
            </a:r>
            <a:b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Весёлые конкурсы,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квесты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и интересные активности для больших и маленьких гостей! </a:t>
            </a: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Проведение дней рождений и праздников.  </a:t>
            </a: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Ловите моменты счастья и радости на нашей фото зоне, чтобы воспоминания о чудесном дне всегда были с Вами дорогие наши друзья!  </a:t>
            </a: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Удобный круглогодичный подъезд и стоянка для Вашего удобства!</a:t>
            </a: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Приходите всей семьей зарядиться позитивом! 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itchFamily="34" charset="0"/>
              </a:rPr>
              <a:t>Телефон: </a:t>
            </a:r>
            <a:r>
              <a:rPr lang="en-US" sz="2000" b="1" dirty="0">
                <a:latin typeface="Arial" panose="020B0604020202020204" pitchFamily="34" charset="0"/>
                <a:cs typeface="Arial" pitchFamily="34" charset="0"/>
              </a:rPr>
              <a:t>+</a:t>
            </a:r>
            <a:r>
              <a:rPr lang="ru-RU" sz="2000" b="1" dirty="0">
                <a:latin typeface="Arial" panose="020B0604020202020204" pitchFamily="34" charset="0"/>
                <a:cs typeface="Arial" pitchFamily="34" charset="0"/>
              </a:rPr>
              <a:t>7 (904)-591-17-26 ;  +7 (902)-887-54-53</a:t>
            </a:r>
            <a:br>
              <a:rPr lang="ru-RU" sz="2000" b="1" dirty="0">
                <a:latin typeface="Arial" panose="020B0604020202020204" pitchFamily="34" charset="0"/>
                <a:cs typeface="Arial" pitchFamily="34" charset="0"/>
              </a:rPr>
            </a:br>
            <a:r>
              <a:rPr lang="ru-RU" sz="2000" b="1" dirty="0">
                <a:latin typeface="Arial" panose="020B0604020202020204" pitchFamily="34" charset="0"/>
                <a:cs typeface="Arial" pitchFamily="34" charset="0"/>
              </a:rPr>
              <a:t>ВК </a:t>
            </a:r>
            <a:r>
              <a:rPr lang="en-US" sz="2000" b="1" dirty="0">
                <a:latin typeface="Arial" panose="020B0604020202020204" pitchFamily="34" charset="0"/>
                <a:cs typeface="Arial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https://m.vk.com/fermerskydvorikkolch</a:t>
            </a:r>
            <a:endParaRPr lang="ru-RU" sz="2000" b="1" dirty="0">
              <a:latin typeface="Arial" panose="020B0604020202020204" pitchFamily="34" charset="0"/>
              <a:cs typeface="Arial" pitchFamily="34" charset="0"/>
            </a:endParaRPr>
          </a:p>
          <a:p>
            <a:r>
              <a:rPr lang="ru-RU" sz="2000" b="1" u="sng" dirty="0" err="1">
                <a:latin typeface="Arial" panose="020B0604020202020204" pitchFamily="34" charset="0"/>
                <a:cs typeface="Arial" pitchFamily="34" charset="0"/>
              </a:rPr>
              <a:t>Г.Кольчугино</a:t>
            </a:r>
            <a:r>
              <a:rPr lang="ru-RU" sz="2000" b="1" u="sng" dirty="0">
                <a:latin typeface="Arial" panose="020B0604020202020204" pitchFamily="34" charset="0"/>
                <a:cs typeface="Arial" pitchFamily="34" charset="0"/>
              </a:rPr>
              <a:t>, </a:t>
            </a:r>
            <a:r>
              <a:rPr lang="ru-RU" sz="20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2000" b="1" i="0" u="sng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еречино</a:t>
            </a:r>
            <a:r>
              <a:rPr lang="ru-RU" sz="2000" b="1" i="0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дом 192, Кольчугино</a:t>
            </a:r>
            <a:endParaRPr lang="ru-RU" sz="2000" b="1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133" name="AutoShape 5" descr="C:\Users\User\Downloads\XXL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C:\Users\User\Downloads\2024-08-29_15-46-57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10242" y="1541476"/>
            <a:ext cx="1702485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Downloads\2024-08-29_16-12-30.pn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92763" y="1540390"/>
            <a:ext cx="160626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User\Downloads\2024-08-29_15-46-25.pn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109587" y="1552266"/>
            <a:ext cx="1611357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User\Downloads\2024-08-29_15-48-28.pn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32802" y="3915454"/>
            <a:ext cx="180022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User\Downloads\2024-08-29_16-12-53.pn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529267" y="3883231"/>
            <a:ext cx="1564760" cy="2173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User\Downloads\2024-08-29_16-15-41.pn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167488" y="3867953"/>
            <a:ext cx="1553457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29457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4FE14-A065-E1E3-573F-5F0905ED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784" y="522513"/>
            <a:ext cx="11154890" cy="866899"/>
          </a:xfrm>
        </p:spPr>
        <p:txBody>
          <a:bodyPr>
            <a:normAutofit fontScale="90000"/>
          </a:bodyPr>
          <a:lstStyle/>
          <a:p>
            <a:br>
              <a:rPr lang="ru-RU" sz="4400" dirty="0"/>
            </a:br>
            <a:r>
              <a:rPr lang="ru-RU" sz="4400" dirty="0"/>
              <a:t>СПОРТИВНО-ТЕХНИЧЕСКИЙ КЛУБ«ЭРА» (картинг)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5D5BA-6838-40C2-5258-8CC59CAD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2905" y="1501347"/>
            <a:ext cx="5362898" cy="5065707"/>
          </a:xfrm>
        </p:spPr>
        <p:txBody>
          <a:bodyPr>
            <a:noAutofit/>
          </a:bodyPr>
          <a:lstStyle/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Картинг - Спортивно-технический клуб "ЭРА" - место, где можно получить дозу адреналина, улучшить свои навыки вождения, снять стресс и просто весело провести время. </a:t>
            </a: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Никакие компьютерные игры, не дадут реального ощущения управления гоночным автомобилем, включая особую атмосферу быстрой езды и азарта гонки.</a:t>
            </a: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• Максимальная точность управления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картом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достигается за счет качественного асфальтового покрытия</a:t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• Трасса содержит участки с поворотами на 90 и 180 градусов, участки с длинными прямыми для разгона</a:t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• Длина трассы: 300 метров, ширина трассы: 6 метров</a:t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• Каждому участнику выдается шлем - обязательный элемент экипировки</a:t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• Инструктаж по технике безопасности</a:t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Отмечайте там праздники! Арендуйте трассу и беседку на несколько часов, чтобы отпраздновать день рождения,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корпоратив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, либо просто весело провести время в большой компании среди близких, друзей или коллег.</a:t>
            </a: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Организуют для вас турнир: разработают сценарий заездов, проведут подсчет результатов, организуют церемонию награждения с шампанским, дипломами и медалями.</a:t>
            </a: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Подарите своим родным и близким возможность ощутить всплеск адреналина и дух настоящих гонок!</a:t>
            </a:r>
          </a:p>
          <a:p>
            <a:r>
              <a:rPr lang="ru-RU" sz="1200" b="1" dirty="0">
                <a:latin typeface="Arial" panose="020B0604020202020204" pitchFamily="34" charset="0"/>
                <a:cs typeface="Arial" pitchFamily="34" charset="0"/>
              </a:rPr>
              <a:t> Телефон: +7 (919) 017-79-25 </a:t>
            </a:r>
            <a:br>
              <a:rPr lang="ru-RU" sz="1200" b="1" dirty="0">
                <a:latin typeface="Arial" panose="020B0604020202020204" pitchFamily="34" charset="0"/>
                <a:cs typeface="Arial" pitchFamily="34" charset="0"/>
              </a:rPr>
            </a:br>
            <a:r>
              <a:rPr lang="ru-RU" sz="1200" b="1" dirty="0">
                <a:latin typeface="Arial" panose="020B0604020202020204" pitchFamily="34" charset="0"/>
                <a:cs typeface="Arial" pitchFamily="34" charset="0"/>
              </a:rPr>
              <a:t> ВК </a:t>
            </a:r>
            <a:r>
              <a:rPr lang="en-US" sz="1200" b="1" dirty="0">
                <a:latin typeface="Arial" panose="020B0604020202020204" pitchFamily="34" charset="0"/>
                <a:cs typeface="Arial" pitchFamily="34" charset="0"/>
              </a:rPr>
              <a:t>https:</a:t>
            </a:r>
            <a:r>
              <a:rPr lang="ru-RU" sz="1200" b="1" dirty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1200" b="1" dirty="0">
                <a:latin typeface="Arial" panose="020B0604020202020204" pitchFamily="34" charset="0"/>
                <a:cs typeface="Arial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https://vk.com/erakarting</a:t>
            </a:r>
            <a:endParaRPr lang="ru-RU" sz="1200" b="1" dirty="0">
              <a:latin typeface="Arial" panose="020B0604020202020204" pitchFamily="34" charset="0"/>
              <a:cs typeface="Arial" pitchFamily="34" charset="0"/>
            </a:endParaRPr>
          </a:p>
          <a:p>
            <a:r>
              <a:rPr lang="ru-RU" sz="1200" b="1" i="0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Кольчугино  ул. Мира .</a:t>
            </a:r>
            <a:endParaRPr lang="ru-RU" sz="1200" b="1" u="sng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48133" name="AutoShape 5" descr="C:\Users\User\Downloads\XXL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 descr="C:\Users\User\Downloads\кАРТИНГ\y7t7J23EX9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43447" y="1472264"/>
            <a:ext cx="2135536" cy="1935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User\Downloads\кАРТИНГ\2n79ca307l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96385" y="1521146"/>
            <a:ext cx="1609516" cy="1796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C:\Users\User\Downloads\2024-09-02_10-31-06.pn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3298" y="3443845"/>
            <a:ext cx="2719449" cy="290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C:\Users\User\Downloads\2024-09-02_10-38-00.pn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206316" y="3467595"/>
            <a:ext cx="2550256" cy="292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C:\Users\User\Downloads\-PmTwmkizw0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265491" y="1521147"/>
            <a:ext cx="1467329" cy="1796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29457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4FE14-A065-E1E3-573F-5F0905ED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5247" y="938151"/>
            <a:ext cx="11333018" cy="1163781"/>
          </a:xfrm>
        </p:spPr>
        <p:txBody>
          <a:bodyPr>
            <a:normAutofit fontScale="90000"/>
          </a:bodyPr>
          <a:lstStyle/>
          <a:p>
            <a:r>
              <a:rPr lang="ru-RU" sz="4400" dirty="0"/>
              <a:t> ГОСТЕВОЕ ПОДВОРЬЕ И СЫРОВАРНЯ</a:t>
            </a:r>
            <a:br>
              <a:rPr lang="ru-RU" sz="4400" dirty="0"/>
            </a:br>
            <a:r>
              <a:rPr lang="ru-RU" sz="4400" dirty="0"/>
              <a:t>«СЕРГИЕВА ЗАВОДЬ»  </a:t>
            </a:r>
            <a:br>
              <a:rPr lang="ru-RU" sz="4400" dirty="0"/>
            </a:b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5D5BA-6838-40C2-5258-8CC59CAD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543793"/>
            <a:ext cx="5410398" cy="5314208"/>
          </a:xfrm>
        </p:spPr>
        <p:txBody>
          <a:bodyPr>
            <a:noAutofit/>
          </a:bodyPr>
          <a:lstStyle/>
          <a:p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Здесь вы позабудете обо всем на свете — эти места завораживают, успокаивают и покидать их Вам совсем не захочется. В летнее время вы можете провести свое время на пляже, специально оборудованная площадка для детей позволит вам наслаждаться отдыхом — покататься на лодке, на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электроплоту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покататься на лошадях, полюбоваться редкими животными в нашем мини-зоопарке. Зимой можно согреться в нашей бане, в которой есть не только парная с каменной печью, но и купель, и душевая в русском стиле.</a:t>
            </a:r>
          </a:p>
          <a:p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На берегу пруда, где вы можете порыбачить, в стороне от жилой зоны, расположена крытая площадка площадью 250 м2, на которой «честная компания» сможет отпраздновать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корпоратив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, свадьбу или день рождения до 80 человек. Площадка оснащена световым и музыкальным оборудованием, теннисными и бильярдными столами. Имеется оборудованная площадка для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пейнтбола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Гостеприимный стол, для наших гостей, предложит вам плов, шашлык, уху или организует ресторанное обслуживание. Для любителей готовить, предусмотрена кухонная зона с плитой, мангалом, казаном и вертелом, а также летняя кухня с печкой, плитой и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микроволновкой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1200" b="1" dirty="0">
                <a:latin typeface="Arial" pitchFamily="34" charset="0"/>
                <a:cs typeface="Arial" pitchFamily="34" charset="0"/>
              </a:rPr>
              <a:t>Телефон: + 7(985)760-92-11; +7 (920)908-92-11</a:t>
            </a:r>
          </a:p>
          <a:p>
            <a:r>
              <a:rPr lang="ru-RU" sz="1200" b="1" dirty="0">
                <a:latin typeface="Arial" pitchFamily="34" charset="0"/>
                <a:cs typeface="Arial" pitchFamily="34" charset="0"/>
              </a:rPr>
              <a:t>Сайт :</a:t>
            </a:r>
            <a:r>
              <a:rPr lang="en-US" sz="1200" b="1" dirty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1200" b="1" dirty="0">
                <a:latin typeface="Arial" panose="020B0604020202020204" pitchFamily="34" charset="0"/>
                <a:cs typeface="Arial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https://sergievazavod.ru/</a:t>
            </a:r>
            <a:endParaRPr lang="ru-RU" sz="1200" b="1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2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Кольчугинский район, муниципальное образование </a:t>
            </a:r>
            <a:r>
              <a:rPr lang="ru-RU" sz="1200" b="1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Флорищинское</a:t>
            </a:r>
            <a:r>
              <a:rPr lang="ru-RU" sz="12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деревня </a:t>
            </a:r>
            <a:r>
              <a:rPr lang="ru-RU" sz="1200" b="1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Ладожино</a:t>
            </a:r>
            <a:endParaRPr lang="ru-RU" sz="1200" b="1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500" b="1" dirty="0">
              <a:latin typeface="Arial" pitchFamily="34" charset="0"/>
              <a:cs typeface="Arial" pitchFamily="34" charset="0"/>
            </a:endParaRPr>
          </a:p>
          <a:p>
            <a:endParaRPr lang="ru-RU" sz="1600" dirty="0"/>
          </a:p>
          <a:p>
            <a:endParaRPr lang="ru-RU" sz="15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48133" name="AutoShape 5" descr="C:\Users\User\Downloads\XXL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 descr="C:\Users\User\Downloads\СЕРГИЕВА\sM4RZvu9Msk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6150" y="1449893"/>
            <a:ext cx="1831016" cy="1796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User\Downloads\СЕРГИЕВА\_4AYh9MF5Ho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74704" y="1388969"/>
            <a:ext cx="3209052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User\Downloads\СЕРГИЕВА\hDt-3qwuFYo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48300" y="3278695"/>
            <a:ext cx="2006931" cy="1744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User\Downloads\СЕРГИЕВА\2024-09-02_13-09-11.pn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47490" y="3290569"/>
            <a:ext cx="3019075" cy="1796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User\Downloads\СЕРГИЕВА\WUOZsyymj6A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72052" y="5167977"/>
            <a:ext cx="2422909" cy="1458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User\Downloads\СЕРГИЕВА\7b7cXILYZIE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989621" y="5189517"/>
            <a:ext cx="2566683" cy="131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29457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4FE14-A065-E1E3-573F-5F0905ED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5247" y="938151"/>
            <a:ext cx="11333018" cy="938151"/>
          </a:xfrm>
        </p:spPr>
        <p:txBody>
          <a:bodyPr>
            <a:normAutofit fontScale="90000"/>
          </a:bodyPr>
          <a:lstStyle/>
          <a:p>
            <a:r>
              <a:rPr lang="ru-RU" altLang="en-US" sz="4400" dirty="0"/>
              <a:t>ВЕРХОВАЯ</a:t>
            </a:r>
            <a:r>
              <a:rPr lang="en-US" altLang="en-US" sz="4400" dirty="0"/>
              <a:t> </a:t>
            </a:r>
            <a:r>
              <a:rPr lang="ru-RU" altLang="en-US" sz="4400" dirty="0"/>
              <a:t>ЕЗДА</a:t>
            </a:r>
            <a:r>
              <a:rPr lang="en-US" altLang="en-US" sz="4400" dirty="0"/>
              <a:t> </a:t>
            </a:r>
            <a:r>
              <a:rPr lang="ru-RU" altLang="en-US" sz="4400" dirty="0"/>
              <a:t>В</a:t>
            </a:r>
            <a:r>
              <a:rPr lang="ru-RU" sz="4400" dirty="0"/>
              <a:t> КОЛЬЧУГИНО «ИГО-ГО-ША"  </a:t>
            </a:r>
            <a:br>
              <a:rPr lang="ru-RU" sz="4400" dirty="0"/>
            </a:b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5D5BA-6838-40C2-5258-8CC59CAD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5404" y="1477598"/>
            <a:ext cx="5153208" cy="5647597"/>
          </a:xfrm>
        </p:spPr>
        <p:txBody>
          <a:bodyPr>
            <a:noAutofit/>
          </a:bodyPr>
          <a:lstStyle/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Конный спорт в Кольчугино - это реальность! Наш клуб предлагает следующие мероприятия:</a:t>
            </a:r>
          </a:p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Экскурсия,  посещение конюшни и знакомство с миром лошадей, их привычками и особенностями. В экскурсию также включено общение с лошадью и кормление, а так же катание на лошади.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Обучение верховой езде начинающих всадников и людей без опыта верховой езды. На этой тренировке Вас обучат базовым навыкам, необходимым для дальнейшего обучения.</a:t>
            </a:r>
          </a:p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Тренировки «Для продвинутых». Тренировки, направленные на оттачивание специальных навыков на лошадях спортивного класса.</a:t>
            </a:r>
          </a:p>
          <a:p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Аренда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спортивных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лошадей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для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опытных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всадников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Конкур. Преодоление препятствий. (Только для опытных всадников!)</a:t>
            </a:r>
          </a:p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Верховые прогулки. </a:t>
            </a:r>
          </a:p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Профилактические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занятия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сертифицированным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иппотерапевтом</a:t>
            </a:r>
            <a:r>
              <a:rPr lang="en-US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endParaRPr lang="ru-RU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Телефон: +7 (930)745-17-33</a:t>
            </a:r>
          </a:p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Сайт : </a:t>
            </a:r>
            <a:r>
              <a:rPr lang="en-US" sz="1400" b="1" dirty="0">
                <a:latin typeface="Arial" panose="020B0604020202020204" pitchFamily="34" charset="0"/>
                <a:cs typeface="Arial" pitchFamily="34" charset="0"/>
              </a:rPr>
              <a:t>https:</a:t>
            </a:r>
            <a:r>
              <a:rPr lang="ru-RU" sz="1400" b="1" dirty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1400" b="1" dirty="0">
                <a:latin typeface="Arial" panose="020B0604020202020204" pitchFamily="34" charset="0"/>
                <a:cs typeface="Arial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https://vk.com/igogosha_club</a:t>
            </a:r>
            <a:endParaRPr lang="ru-RU" sz="1400" b="1" dirty="0">
              <a:latin typeface="Arial" panose="020B0604020202020204" pitchFamily="34" charset="0"/>
              <a:cs typeface="Arial" pitchFamily="34" charset="0"/>
            </a:endParaRPr>
          </a:p>
          <a:p>
            <a:r>
              <a:rPr lang="ru-RU" sz="14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г.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Кольчугино </a:t>
            </a:r>
            <a:r>
              <a:rPr lang="ru-RU" sz="14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посёлок Раздолье, улица Совхозная,    дом 36</a:t>
            </a:r>
            <a:r>
              <a:rPr lang="ru-RU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b="1" dirty="0">
              <a:latin typeface="Arial" panose="020B0604020202020204" pitchFamily="34" charset="0"/>
              <a:cs typeface="Arial" pitchFamily="34" charset="0"/>
            </a:endParaRP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5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48133" name="AutoShape 5" descr="C:\Users\User\Downloads\XXL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Рисунок 13" descr="D:\ТАНЯ ПРОГРАММЫ\ТУРИЗМ\ФОТО туризм\ИГО-ГО-ША\казачкова\dd853bf2-f2c9-4ff7-80df-a51b8e92739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12415" y="1496292"/>
            <a:ext cx="2545342" cy="1413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D:\ТАНЯ ПРОГРАММЫ\ТУРИЗМ\ФОТО туризм\ИГО-ГО-ША\казачкова\6809e817-f95f-4854-8784-b0d2c5d3e608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10508" y="3040083"/>
            <a:ext cx="1355954" cy="3360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D:\ТАНЯ ПРОГРАММЫ\ТУРИЗМ\ФОТО туризм\ИГО-ГО-ША\казачкова\4bea5306-77ed-44b9-95c7-ba6b3034ca13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559636" y="3063835"/>
            <a:ext cx="2173186" cy="17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D:\ТАНЯ ПРОГРАММЫ\ТУРИЗМ\ФОТО туризм\ИГО-ГО-ША\казачкова\1abf9ab2-9ad0-4340-85dc-856f86b30afa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61465" y="3063835"/>
            <a:ext cx="1619666" cy="1775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D:\ТАНЯ ПРОГРАММЫ\ТУРИЗМ\ФОТО туризм\ИГО-ГО-ША\казачкова\97cc3664-135a-4ffa-ad0c-a0578e2a8dac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448789" y="1507279"/>
            <a:ext cx="2272156" cy="1425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D:\ТАНЯ ПРОГРАММЫ\ТУРИЗМ\ФОТО туризм\ИГО-ГО-ША\казачкова\dcdecfe7-b28f-450b-849b-c0d45aeabd12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873341" y="4952010"/>
            <a:ext cx="3859480" cy="1425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29457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C:\Users\User\Downloads\раздолье\LB9QEkbhhTY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0221" y="1378644"/>
            <a:ext cx="1799117" cy="1796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4FE14-A065-E1E3-573F-5F0905ED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5247" y="938151"/>
            <a:ext cx="10232571" cy="938151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РАЗДОЛЬЕВСКОЕ КОННОЕ ПОДВОРЬЕ</a:t>
            </a:r>
            <a:r>
              <a:rPr lang="ru-RU" sz="4400" dirty="0"/>
              <a:t>  </a:t>
            </a:r>
            <a:br>
              <a:rPr lang="ru-RU" sz="4400" dirty="0"/>
            </a:b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5D5BA-6838-40C2-5258-8CC59CAD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5405" y="1365663"/>
            <a:ext cx="5410398" cy="5314208"/>
          </a:xfrm>
        </p:spPr>
        <p:txBody>
          <a:bodyPr>
            <a:noAutofit/>
          </a:bodyPr>
          <a:lstStyle/>
          <a:p>
            <a:r>
              <a:rPr lang="ru-RU" sz="1400" dirty="0"/>
              <a:t>"</a:t>
            </a:r>
            <a:r>
              <a:rPr lang="ru-RU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Раздольевское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конное подворье" - это мини-ферма, расположенная в живописном месте не далеко от г. Кольчугино в поселке Раздолье. Название уже говорит само за себя! У нас бескрайние поля, березовые рощи, прекрасные пейзажи.</a:t>
            </a:r>
          </a:p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Мы проводим экскурсии по нашему хозяйству, где вы можете покормить и погладить всех кого увидите - от огромных Владимирских тяжеловозов, до маленького кролика. Также мы стараемся как можно ближе познакомить всех желающих с миром лошадей и домашних животных, показываем как за ними ухаживать, как правильно и безопасно с ними обращаться.</a:t>
            </a:r>
            <a:b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Мы не обучаем верховой езде как виду спорта.</a:t>
            </a:r>
            <a:b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Мы дарим радость от простых пеших прогулок верхом. Катаем в санях и экипаже!</a:t>
            </a:r>
          </a:p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Приезжайте к нам все семьей отдохнуть и душой и телом. </a:t>
            </a:r>
          </a:p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Телефон: + 7(915)753-11-23</a:t>
            </a:r>
          </a:p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Сайт : </a:t>
            </a:r>
            <a:r>
              <a:rPr lang="en-US" sz="1400" b="1" dirty="0">
                <a:latin typeface="Arial" panose="020B0604020202020204" pitchFamily="34" charset="0"/>
                <a:cs typeface="Arial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https://vk.com/razdolevskoe_kp</a:t>
            </a:r>
            <a:endParaRPr lang="ru-RU" sz="1400" b="1" dirty="0">
              <a:latin typeface="Arial" panose="020B0604020202020204" pitchFamily="34" charset="0"/>
              <a:cs typeface="Arial" pitchFamily="34" charset="0"/>
            </a:endParaRPr>
          </a:p>
          <a:p>
            <a:r>
              <a:rPr lang="ru-RU" sz="14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г.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Кольчугино </a:t>
            </a:r>
            <a:r>
              <a:rPr lang="ru-RU" sz="14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посёлок Раздолье, улица Совхозная,    дом 36</a:t>
            </a:r>
            <a:r>
              <a:rPr lang="ru-RU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b="1" dirty="0">
              <a:latin typeface="Arial" panose="020B0604020202020204" pitchFamily="34" charset="0"/>
              <a:cs typeface="Arial" pitchFamily="34" charset="0"/>
            </a:endParaRPr>
          </a:p>
          <a:p>
            <a:endParaRPr lang="ru-RU" sz="1500" b="1" dirty="0">
              <a:latin typeface="Arial" pitchFamily="34" charset="0"/>
              <a:cs typeface="Arial" pitchFamily="34" charset="0"/>
            </a:endParaRPr>
          </a:p>
          <a:p>
            <a:endParaRPr lang="ru-RU" sz="1500" b="1" dirty="0">
              <a:latin typeface="Arial" pitchFamily="34" charset="0"/>
              <a:cs typeface="Arial" pitchFamily="34" charset="0"/>
            </a:endParaRPr>
          </a:p>
          <a:p>
            <a:endParaRPr lang="ru-RU" sz="1600" dirty="0"/>
          </a:p>
          <a:p>
            <a:endParaRPr lang="ru-RU" sz="15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48133" name="AutoShape 5" descr="C:\Users\User\Downloads\XXL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Рисунок 15" descr="C:\Users\User\Downloads\раздолье\5384455827773056302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51500" y="1402394"/>
            <a:ext cx="3626941" cy="1898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C:\Users\User\Downloads\раздолье\5384455827773056304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70290" y="3338072"/>
            <a:ext cx="1652432" cy="1530811"/>
          </a:xfrm>
          <a:prstGeom prst="rect">
            <a:avLst/>
          </a:prstGeom>
          <a:noFill/>
        </p:spPr>
      </p:pic>
      <p:pic>
        <p:nvPicPr>
          <p:cNvPr id="18" name="Рисунок 17" descr="C:\Users\User\Downloads\раздолье\iw9bHmmokjE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09121" y="3326196"/>
            <a:ext cx="1754277" cy="153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C:\Users\User\Downloads\раздолье\IPAwqonsIzM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066153" y="3351051"/>
            <a:ext cx="1488537" cy="3216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C:\Users\User\Downloads\раздолье\5384455827773056303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181282" y="4904509"/>
            <a:ext cx="1746489" cy="1638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C:\Users\User\Downloads\раздолье\mFyxZ1dMfU4.jpg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32303" y="4952010"/>
            <a:ext cx="1749795" cy="1567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29457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4FE14-A065-E1E3-573F-5F0905ED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3158" y="771897"/>
            <a:ext cx="11515107" cy="1045028"/>
          </a:xfrm>
        </p:spPr>
        <p:txBody>
          <a:bodyPr>
            <a:normAutofit fontScale="90000"/>
          </a:bodyPr>
          <a:lstStyle/>
          <a:p>
            <a:r>
              <a:rPr lang="ru-RU" sz="4400" dirty="0"/>
              <a:t> </a:t>
            </a:r>
            <a:br>
              <a:rPr lang="ru-RU" sz="4400" dirty="0"/>
            </a:br>
            <a:r>
              <a:rPr lang="ru-RU" sz="4400" dirty="0"/>
              <a:t>БАЗА ОТДЫХА «</a:t>
            </a:r>
            <a:r>
              <a:rPr lang="ru-RU" sz="4400" dirty="0" err="1"/>
              <a:t>ЗоЛОтоЙ</a:t>
            </a:r>
            <a:r>
              <a:rPr lang="ru-RU" sz="4400" dirty="0"/>
              <a:t> КАРАСЬ» </a:t>
            </a:r>
            <a:br>
              <a:rPr lang="ru-RU" sz="4400" dirty="0"/>
            </a:br>
            <a:r>
              <a:rPr lang="ru-RU" sz="4400" dirty="0"/>
              <a:t>отдых у воды, рыбалка  </a:t>
            </a:r>
            <a:br>
              <a:rPr lang="ru-RU" sz="4400" dirty="0"/>
            </a:b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5D5BA-6838-40C2-5258-8CC59CAD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543793"/>
            <a:ext cx="5410398" cy="5314208"/>
          </a:xfrm>
        </p:spPr>
        <p:txBody>
          <a:bodyPr>
            <a:noAutofit/>
          </a:bodyPr>
          <a:lstStyle/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База отдыха "</a:t>
            </a:r>
            <a:r>
              <a:rPr lang="ru-RU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ЗоЛОтоЙ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КАРАСЬ" находится недалеко от села Дубки Кольчугинского района Владимирской области.</a:t>
            </a:r>
          </a:p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У нас вы можете отдохнуть душой и телом, надышаться свежим воздухом и просто слиться с природой.</a:t>
            </a:r>
            <a:b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На нашей территории мы следим за чистотой и порядком</a:t>
            </a:r>
            <a:b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А ещё вы можете уехать от нас с отличным уловом.</a:t>
            </a:r>
          </a:p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На территории базы :</a:t>
            </a:r>
            <a:b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Уютные оборудованные беседки</a:t>
            </a:r>
            <a:b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Красивая природа и свежий воздух</a:t>
            </a:r>
            <a:b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Чистый водоём </a:t>
            </a:r>
          </a:p>
          <a:p>
            <a:pPr>
              <a:buNone/>
            </a:pP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ru-RU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Сапборд</a:t>
            </a:r>
            <a:b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Рыбалка</a:t>
            </a:r>
            <a:b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Детский городок </a:t>
            </a:r>
          </a:p>
          <a:p>
            <a:pPr>
              <a:buNone/>
            </a:pP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    Охраняемая территория с парковкой</a:t>
            </a:r>
          </a:p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Телефон: +7(910)678-31-66</a:t>
            </a:r>
          </a:p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Сайт :</a:t>
            </a:r>
            <a:r>
              <a:rPr lang="en-US" sz="1400" b="1" dirty="0">
                <a:latin typeface="Arial" panose="020B0604020202020204" pitchFamily="34" charset="0"/>
                <a:cs typeface="Arial" pitchFamily="34" charset="0"/>
              </a:rPr>
              <a:t> https: </a:t>
            </a:r>
            <a:r>
              <a:rPr lang="en-US" sz="1400" b="1" dirty="0">
                <a:latin typeface="Arial" panose="020B0604020202020204" pitchFamily="34" charset="0"/>
                <a:cs typeface="Arial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https://vk.com/club226403414</a:t>
            </a:r>
            <a:endParaRPr lang="ru-RU" sz="14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Кольчугинский муниципальный округ, муниципальное образование </a:t>
            </a:r>
            <a:r>
              <a:rPr lang="ru-RU" sz="1400" b="1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Раздольевское</a:t>
            </a:r>
            <a:endParaRPr lang="ru-RU" sz="1400" b="1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b="1" dirty="0">
              <a:latin typeface="Arial" pitchFamily="34" charset="0"/>
              <a:cs typeface="Arial" pitchFamily="34" charset="0"/>
            </a:endParaRPr>
          </a:p>
          <a:p>
            <a:endParaRPr lang="ru-RU" sz="1600" dirty="0"/>
          </a:p>
          <a:p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48133" name="AutoShape 5" descr="C:\Users\User\Downloads\XXL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 descr="C:\Users\User\Downloads\ЗОЛОТОЙ КАРАСЬ\5HMX-5K8z9Q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4501" y="879879"/>
            <a:ext cx="2298283" cy="1796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User\Downloads\ЗОЛОТОЙ КАРАСЬ\ZGmtkqshPeE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64905" y="4739359"/>
            <a:ext cx="2373505" cy="1796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User\Downloads\ЗОЛОТОЙ КАРАСЬ\__MTbFFE-yQ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521538" y="925831"/>
            <a:ext cx="1270659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C:\Users\User\Downloads\ЗОЛОТОЙ КАРАСЬ\Wfm3zws9bgA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25718" y="2790258"/>
            <a:ext cx="1396875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C:\Users\User\Downloads\ЗОЛОТОЙ КАРАСЬ\UDf-b0Z336k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066145" y="2802133"/>
            <a:ext cx="2372265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C:\Users\User\Downloads\ЗОЛОТОЙ КАРАСЬ\nsjONl3Lm5U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530766" y="2814008"/>
            <a:ext cx="1261431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Рисунок 25" descr="C:\Users\User\Downloads\ЗОЛОТОЙ КАРАСЬ\ihBFQtNlx1w.jpg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72712" y="902080"/>
            <a:ext cx="1350387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Рисунок 26" descr="C:\Users\User\Downloads\ЗОЛОТОЙ КАРАСЬ\X75PGcw0E2U.jpg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0576791" y="4715607"/>
            <a:ext cx="1203695" cy="1796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27" descr="C:\Users\User\Downloads\ЗОЛОТОЙ КАРАСЬ\4jRklEZynHtK0Vo13iY7WB6dehCNSjjAZhMUQfhtetMqLUkSqyZwZVSwYTfqug4I7QggneBWOWjV5sqvHuYnvEVV.jpg"/>
          <p:cNvPicPr/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543304" y="4739359"/>
            <a:ext cx="1401288" cy="1796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29457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4FE14-A065-E1E3-573F-5F0905ED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3158" y="771897"/>
            <a:ext cx="11515107" cy="1045028"/>
          </a:xfrm>
        </p:spPr>
        <p:txBody>
          <a:bodyPr>
            <a:normAutofit fontScale="90000"/>
          </a:bodyPr>
          <a:lstStyle/>
          <a:p>
            <a:r>
              <a:rPr lang="ru-RU" sz="4400" dirty="0"/>
              <a:t> </a:t>
            </a:r>
            <a:br>
              <a:rPr lang="ru-RU" sz="4400" dirty="0"/>
            </a:br>
            <a:r>
              <a:rPr lang="ru-RU" sz="4400" dirty="0"/>
              <a:t>НАТУРАЛЬНЫЕ МОЛОЧНЫЕ ПРОДУКТЫ «КОРОЛЕВЫХ»  </a:t>
            </a:r>
            <a:br>
              <a:rPr lang="ru-RU" sz="4400" dirty="0"/>
            </a:b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5D5BA-6838-40C2-5258-8CC59CAD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306287"/>
            <a:ext cx="5410398" cy="5367646"/>
          </a:xfrm>
        </p:spPr>
        <p:txBody>
          <a:bodyPr>
            <a:noAutofit/>
          </a:bodyPr>
          <a:lstStyle/>
          <a:p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Семейная ферма Королевых зародилась в 2020г с двух козочек, в настоящий момент мы имеем поголовье племенных дойных коз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Зааненской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 породы приобретенных в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племсовхозе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Приневское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в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 Санкт - Петербурге.</a:t>
            </a:r>
            <a:b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</a:b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Мы остановили свой выбор на данной породе, т. к. молоко от этих коз не имеет специфического запаха и хорошо подходит для изготовления молочных продуктов и вкусного сыра.</a:t>
            </a:r>
            <a:b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</a:b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 Расположена ферма во Владимирской области Кольчугинского районе, с.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Богородское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 в дали от основной трассы, ферма окружена лесами и полями. </a:t>
            </a:r>
            <a:b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</a:b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Наши животные чувствуют себя комфортно в любое время года. Они питаются качественными кормами, сеном, ивовыми и березовыми вениками а также сбалансированным комбикормом. Хозяйство состоит на учете ветстанции по борьбе с болезнями животных, ветеринары осматривают коз и делают анализ на бруцеллез и необходимые прививки.</a:t>
            </a:r>
            <a:b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</a:b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Ежедневно свежее молоко уходит на переработку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свежайщих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 молочных и кисломолочных продуктов и сыров. </a:t>
            </a:r>
            <a:b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</a:b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У нас можно прогуляться по ферме, дегустировать и приобрести продукцию.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latin typeface="Arial" pitchFamily="34" charset="0"/>
                <a:cs typeface="Arial" pitchFamily="34" charset="0"/>
              </a:rPr>
              <a:t>Телефон: +7(905) 556-87-36</a:t>
            </a:r>
          </a:p>
          <a:p>
            <a:r>
              <a:rPr lang="ru-RU" sz="1200" b="1" dirty="0">
                <a:latin typeface="Arial" pitchFamily="34" charset="0"/>
                <a:cs typeface="Arial" pitchFamily="34" charset="0"/>
              </a:rPr>
              <a:t>Сайт :</a:t>
            </a:r>
            <a:r>
              <a:rPr lang="en-US" sz="1200" b="1" dirty="0">
                <a:latin typeface="Arial" panose="020B0604020202020204" pitchFamily="34" charset="0"/>
                <a:cs typeface="Arial" pitchFamily="34" charset="0"/>
              </a:rPr>
              <a:t> https:</a:t>
            </a:r>
            <a:r>
              <a:rPr lang="ru-RU" sz="1200" b="1" dirty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1200" b="1" dirty="0">
                <a:latin typeface="Arial" panose="020B0604020202020204" pitchFamily="34" charset="0"/>
                <a:cs typeface="Arial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https://vk.com/molochka33</a:t>
            </a:r>
            <a:endParaRPr lang="ru-RU" sz="1200" b="1" dirty="0">
              <a:latin typeface="Arial" panose="020B0604020202020204" pitchFamily="34" charset="0"/>
              <a:cs typeface="Arial" pitchFamily="34" charset="0"/>
            </a:endParaRPr>
          </a:p>
          <a:p>
            <a:r>
              <a:rPr lang="ru-RU" sz="12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Кольчугинский муниципальный округ, с. Богородское, ул. Первая, д. 47. </a:t>
            </a:r>
            <a:endParaRPr lang="ru-RU" sz="1200" b="1" dirty="0">
              <a:latin typeface="Arial" panose="020B0604020202020204" pitchFamily="34" charset="0"/>
              <a:cs typeface="Arial" pitchFamily="34" charset="0"/>
            </a:endParaRPr>
          </a:p>
          <a:p>
            <a:endParaRPr lang="ru-RU" sz="1200" b="1" dirty="0"/>
          </a:p>
          <a:p>
            <a:endParaRPr lang="ru-RU" sz="1200" b="1" dirty="0">
              <a:latin typeface="Arial" pitchFamily="34" charset="0"/>
              <a:cs typeface="Arial" pitchFamily="34" charset="0"/>
            </a:endParaRP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48133" name="AutoShape 5" descr="C:\Users\User\Downloads\XXL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 descr="C:\Users\User\Downloads\Корелевы\pprPjXkm9VE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9351" y="688769"/>
            <a:ext cx="2095879" cy="216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ownloads\Корелевы\BJjLlb6WweY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73489" y="855023"/>
            <a:ext cx="1328651" cy="176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ownloads\Корелевы\RoFk3VWNwhY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988605" y="2743201"/>
            <a:ext cx="2399832" cy="182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Downloads\Корелевы\uNst5dI0gGA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862177" y="830829"/>
            <a:ext cx="1350387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User\Downloads\Корелевы\5390842753379851227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001496" y="4619501"/>
            <a:ext cx="2422566" cy="1769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User\Downloads\Корелевы\Z-H7Bib6r_I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09678" y="2730880"/>
            <a:ext cx="2096816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User\Downloads\Корелевы\M6mlOEurz04.jpg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45716" y="4573105"/>
            <a:ext cx="2096403" cy="1796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29457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4FE14-A065-E1E3-573F-5F0905ED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3158" y="771897"/>
            <a:ext cx="11515107" cy="1045028"/>
          </a:xfrm>
        </p:spPr>
        <p:txBody>
          <a:bodyPr>
            <a:normAutofit fontScale="90000"/>
          </a:bodyPr>
          <a:lstStyle/>
          <a:p>
            <a:r>
              <a:rPr lang="ru-RU" sz="4400" dirty="0"/>
              <a:t> </a:t>
            </a:r>
            <a:br>
              <a:rPr lang="ru-RU" sz="4400" dirty="0"/>
            </a:br>
            <a:r>
              <a:rPr lang="ru-RU" sz="4400" dirty="0"/>
              <a:t>ТОРГОВО-РАЗВЛЕКАТЕЛЬНЫЙ ЦЕНТР «ПЛАНЕТА»  </a:t>
            </a:r>
            <a:br>
              <a:rPr lang="ru-RU" sz="4400" dirty="0"/>
            </a:b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5D5BA-6838-40C2-5258-8CC59CAD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543793"/>
            <a:ext cx="5410398" cy="5314208"/>
          </a:xfrm>
        </p:spPr>
        <p:txBody>
          <a:bodyPr>
            <a:noAutofit/>
          </a:bodyPr>
          <a:lstStyle/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Боулинг — увлекательный и азартный спорт, в котором есть свои правила, команды и победители. При этом специальной подготовки игра абсолютно не требует, Вы учитесь в процессе. Одержать триумфальную победу может как профессионал, так и новичок!</a:t>
            </a:r>
          </a:p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Бильярд - благородный спорт. Приглашаем в наш бильярдный зал всех - виртуозных профессионалов, игроков-любителей, новичков и тех, кто никогда не брал в руки кий, но хочет попробовать!</a:t>
            </a:r>
            <a:b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Кафе, боулинг, бильярд, уютный зал для праздника, детские развлечения: аттракционы, лабиринты, батуты - это уникальный развлекательный комплекс, где каждый найдет развлечение по вкусу. </a:t>
            </a:r>
          </a:p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Боулинг и бильярд - по-настоящему захватывающие развлечения для маленьких и больших компаний. Если вы хотите устроить турнир и посоревноваться с коллегами - мы с легкостью организуем это для вас! Для тех, кто предпочитает более спокойный и интеллектуальный отдых у нас есть отдельный бильярдный зал и отдельный зал для проведения мероприятий для небольших компаний.</a:t>
            </a:r>
          </a:p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Телефон: +7 (49245) 2-08-27</a:t>
            </a:r>
          </a:p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Сайт :</a:t>
            </a:r>
            <a:r>
              <a:rPr lang="en-US" sz="1400" b="1" dirty="0">
                <a:latin typeface="Arial" panose="020B0604020202020204" pitchFamily="34" charset="0"/>
                <a:cs typeface="Arial" pitchFamily="34" charset="0"/>
              </a:rPr>
              <a:t> https:</a:t>
            </a:r>
            <a:r>
              <a:rPr lang="ru-RU" sz="1400" b="1" dirty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1400" b="1" dirty="0">
                <a:latin typeface="Arial" panose="020B0604020202020204" pitchFamily="34" charset="0"/>
                <a:cs typeface="Arial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https://planeta-trc.ru/bouling</a:t>
            </a:r>
            <a:endParaRPr lang="ru-RU" sz="1400" b="1" dirty="0">
              <a:latin typeface="Arial" panose="020B0604020202020204" pitchFamily="34" charset="0"/>
              <a:cs typeface="Arial" pitchFamily="34" charset="0"/>
            </a:endParaRPr>
          </a:p>
          <a:p>
            <a:r>
              <a:rPr lang="ru-RU" sz="1400" b="1" dirty="0">
                <a:latin typeface="Arial" panose="020B0604020202020204" pitchFamily="34" charset="0"/>
                <a:cs typeface="Arial" pitchFamily="34" charset="0"/>
              </a:rPr>
              <a:t>Г. Кольчугино, </a:t>
            </a:r>
            <a:r>
              <a:rPr lang="ru-RU" sz="14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ул. Дружбы, 29А</a:t>
            </a:r>
            <a:endParaRPr lang="ru-RU" sz="1400" b="1" dirty="0">
              <a:latin typeface="Arial" panose="020B0604020202020204" pitchFamily="34" charset="0"/>
              <a:cs typeface="Arial" pitchFamily="34" charset="0"/>
            </a:endParaRPr>
          </a:p>
          <a:p>
            <a:endParaRPr lang="ru-RU" sz="1600" b="1" dirty="0"/>
          </a:p>
          <a:p>
            <a:endParaRPr lang="ru-RU" sz="15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48133" name="AutoShape 5" descr="C:\Users\User\Downloads\XXL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Рисунок 14" descr="C:\Users\User\Downloads\боулинг\FQZ0BE4D4uI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1543" y="1307391"/>
            <a:ext cx="1800225" cy="1796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C:\Users\User\Downloads\боулинг\e-eXoCNCc7o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53094" y="1556772"/>
            <a:ext cx="3705357" cy="301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C:\Users\User\Downloads\боулинг\bH2zvBBwKyI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88668" y="4643252"/>
            <a:ext cx="1769680" cy="19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C:\Users\User\Downloads\боулинг\PYCk-2MIRxs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62691" y="4631377"/>
            <a:ext cx="1736332" cy="1995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C:\Users\User\Downloads\боулинг\pyo4hzBqmQs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36426" y="2794982"/>
            <a:ext cx="1674420" cy="1765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C:\Users\User\Downloads\боулинг\NjZt-NUMjdw.jpg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215864" y="4631376"/>
            <a:ext cx="1706962" cy="1995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29457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4FE14-A065-E1E3-573F-5F0905ED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535" y="1235035"/>
            <a:ext cx="11515107" cy="1045028"/>
          </a:xfrm>
        </p:spPr>
        <p:txBody>
          <a:bodyPr>
            <a:normAutofit fontScale="90000"/>
          </a:bodyPr>
          <a:lstStyle/>
          <a:p>
            <a:r>
              <a:rPr lang="ru-RU" sz="4400" dirty="0"/>
              <a:t> </a:t>
            </a:r>
            <a:br>
              <a:rPr lang="ru-RU" sz="4400" dirty="0"/>
            </a:br>
            <a:r>
              <a:rPr lang="ru-RU" sz="4400" dirty="0"/>
              <a:t>КИНОТЕАТР «КИНО РУ» </a:t>
            </a:r>
            <a:br>
              <a:rPr lang="ru-RU" sz="4400" dirty="0"/>
            </a:br>
            <a:br>
              <a:rPr lang="ru-RU" sz="4400" dirty="0"/>
            </a:b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5D5BA-6838-40C2-5258-8CC59CAD6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223158"/>
            <a:ext cx="5410398" cy="5634841"/>
          </a:xfrm>
        </p:spPr>
        <p:txBody>
          <a:bodyPr>
            <a:noAutofit/>
          </a:bodyPr>
          <a:lstStyle/>
          <a:p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Кинотеатр «КИНО РУ» предлагает своим гостям современные комфортабельные залы, соответствующие самым современным стандартам. Оба зала оснащены немецким цифровым кинопроекционным оборудованием, способным передавать великолепное качество видео, как в 2D, так и в 3D-формате. Отличному качеству изображения должен соответствовать и звуковой ряд, поэтому в залах установлена популярная система объемного звучания 7.1, позволяющая зрителю получить эффект полного присутствия. </a:t>
            </a:r>
          </a:p>
          <a:p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В кинотеатре есть два современных зрительных зала: "синий зал" вмещает в себя 91 место, "красный зал" вмещает 105 мест. Проект находится под управлением УК "Кино-Альянс".</a:t>
            </a:r>
          </a:p>
          <a:p>
            <a:endParaRPr lang="ru-RU" sz="1600" dirty="0"/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Телефон: +7 (910) 676-99-98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Сайт :</a:t>
            </a:r>
            <a:r>
              <a:rPr lang="en-US" sz="1600" b="1" dirty="0">
                <a:latin typeface="Arial" panose="020B0604020202020204" pitchFamily="34" charset="0"/>
                <a:cs typeface="Arial" pitchFamily="34" charset="0"/>
              </a:rPr>
              <a:t> https://kino-ru.ru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ВК: </a:t>
            </a:r>
            <a:r>
              <a:rPr lang="en-US" sz="1600" b="1" dirty="0">
                <a:latin typeface="Arial" panose="020B0604020202020204" pitchFamily="34" charset="0"/>
                <a:cs typeface="Arial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https://vk.ru/kinoru33</a:t>
            </a:r>
            <a:endParaRPr lang="ru-RU" sz="1600" b="1" dirty="0">
              <a:latin typeface="Arial" panose="020B0604020202020204" pitchFamily="34" charset="0"/>
              <a:cs typeface="Arial" pitchFamily="34" charset="0"/>
            </a:endParaRPr>
          </a:p>
          <a:p>
            <a:r>
              <a:rPr lang="ru-RU" sz="1600" b="1" dirty="0">
                <a:latin typeface="Arial" panose="020B0604020202020204" pitchFamily="34" charset="0"/>
                <a:cs typeface="Arial" pitchFamily="34" charset="0"/>
              </a:rPr>
              <a:t>Г. Кольчугино, ул. Победы, д 1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itchFamily="34" charset="0"/>
            </a:endParaRP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48133" name="AutoShape 5" descr="C:\Users\User\Downloads\XXL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" name="Рисунок 18" descr="C:\Users\User\Downloads\2024-09-06_08-25-40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1233" y="3361197"/>
            <a:ext cx="2529445" cy="1395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Фотография">
            <a:extLst>
              <a:ext uri="{FF2B5EF4-FFF2-40B4-BE49-F238E27FC236}">
                <a16:creationId xmlns:a16="http://schemas.microsoft.com/office/drawing/2014/main" id="{22D7887D-3542-4386-AB24-BCD007A967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793" y="1278845"/>
            <a:ext cx="2969260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Фотография">
            <a:extLst>
              <a:ext uri="{FF2B5EF4-FFF2-40B4-BE49-F238E27FC236}">
                <a16:creationId xmlns:a16="http://schemas.microsoft.com/office/drawing/2014/main" id="{0DDCE248-C36F-4ECB-B8F5-D0C223C458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155" y="4945024"/>
            <a:ext cx="2520523" cy="1681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Фотография">
            <a:extLst>
              <a:ext uri="{FF2B5EF4-FFF2-40B4-BE49-F238E27FC236}">
                <a16:creationId xmlns:a16="http://schemas.microsoft.com/office/drawing/2014/main" id="{7A18F3B2-F98E-4E8E-BD09-3C5E0322E3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793" y="3340264"/>
            <a:ext cx="2969260" cy="15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Фотография">
            <a:extLst>
              <a:ext uri="{FF2B5EF4-FFF2-40B4-BE49-F238E27FC236}">
                <a16:creationId xmlns:a16="http://schemas.microsoft.com/office/drawing/2014/main" id="{8BC6E36A-B5D8-4CB8-81FE-5A6B7D9ED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233" y="1133883"/>
            <a:ext cx="2529445" cy="2126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 descr="Фотография">
            <a:extLst>
              <a:ext uri="{FF2B5EF4-FFF2-40B4-BE49-F238E27FC236}">
                <a16:creationId xmlns:a16="http://schemas.microsoft.com/office/drawing/2014/main" id="{96093947-C179-41A0-83BF-91782440C9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793" y="5001633"/>
            <a:ext cx="2969260" cy="1628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29457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24880</TotalTime>
  <Words>5106</Words>
  <Application>Microsoft Office PowerPoint</Application>
  <PresentationFormat>Широкоэкранный</PresentationFormat>
  <Paragraphs>269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2" baseType="lpstr">
      <vt:lpstr>Arial</vt:lpstr>
      <vt:lpstr>Calibri</vt:lpstr>
      <vt:lpstr>Calibri (Заголовки)</vt:lpstr>
      <vt:lpstr>Constantia</vt:lpstr>
      <vt:lpstr>Symbol</vt:lpstr>
      <vt:lpstr>Wingdings 2</vt:lpstr>
      <vt:lpstr>YS Text</vt:lpstr>
      <vt:lpstr>Поток</vt:lpstr>
      <vt:lpstr>Презентация PowerPoint</vt:lpstr>
      <vt:lpstr>КРАТКАЯ ИНФОРМАЦИЯ  О НАСЕЛЕННОМ ПУНКТЕ</vt:lpstr>
      <vt:lpstr>ИСТОРИЧЕСКАЯ СПРАВКА</vt:lpstr>
      <vt:lpstr>СВЕДЕНИЯ О ПОСЕЩАЕМЫХ ОБЪЕКТАХ</vt:lpstr>
      <vt:lpstr>ИСТОРИКО-КРАЕВЕДЧЕСКИЙ МУЗЕЙ «ЛЕТОПИСЬ РОДНОГО КРАЯ» </vt:lpstr>
      <vt:lpstr>             МУЗЕЙНАЯ КОМНАТА «ГОРОД ВЕРЕЩАГИНА» </vt:lpstr>
      <vt:lpstr>ПЕШЕХОДНАЯ ПРОГУЛКА СО ВРЕМЕНЕМ  (ул. Ленина)</vt:lpstr>
      <vt:lpstr>ДОМ, КОТОРЫЙ ПОСТРОИЛ ШТУЦЕР –  МУЗЕЙ НАРОДНОГО ДОМА</vt:lpstr>
      <vt:lpstr>ЦЕНТР ИСТОРИИ «ЗАВОДОВ КОЛЬЧУГИНО»</vt:lpstr>
      <vt:lpstr>МУЗЕЙ ПОЖАРНОЙ ОХРАНЫ</vt:lpstr>
      <vt:lpstr>КОЛЬЧУГИНСКАЯ КАРТИННАЯ ГАЛЕРЕЯ  АРТ-КОЛЛЕКЦИЯ ЛЯГУШКА ПУТЕШЕСТВЕННИЦА</vt:lpstr>
      <vt:lpstr>СУВЕНИРЫ  ПОДАРКИ МАСТЕР- КЛАССЫ</vt:lpstr>
      <vt:lpstr>ОФИЦИАЛЬНЫЙ МАГАЗИН «АРГЕНТА»,  «КОЛЬЧУГИНСКИЙ МЕЛЬХИОР» ПРИ  ПРОИЗВОДСТВЕ </vt:lpstr>
      <vt:lpstr>ХУДОЖЕСТВЕННАЯ МАСТЕРСКАЯ   «МИКЛЯИХСКОЕ ЛИТЬЕ»</vt:lpstr>
      <vt:lpstr>ТУМАНОВСКАЯ РОСПИСЬ </vt:lpstr>
      <vt:lpstr>        ТВОРЧЕСКАЯ СТУДИЯ «ДЕРЕВО ДЕКОР» </vt:lpstr>
      <vt:lpstr>ХУДОЖЕСТВЕННАЯ МАСТЕРСКАЯ,  ОФИЦИАЛЬНЫЙ МАГАЗИН «ШИК» </vt:lpstr>
      <vt:lpstr>ИЗДЕЛИЯ ИЗ ШЕЛКА И ШЕРСТИ  РУЧНОЙ РАБОТЫ( МАСТЕР-КЛАС) </vt:lpstr>
      <vt:lpstr> МАСТЕРСКАЯ КЕРАМИКИ «ЛЕС ЧУДЕС»  </vt:lpstr>
      <vt:lpstr> АВТОРСКИЕ КУКЛЫ, МИНИАТЮРЫ  ИЗ ДЕРЕВА</vt:lpstr>
      <vt:lpstr> НЕОБЫЧНЫЙ МИР МЫЛЬНЫХ ПУЗЫРЕЙ </vt:lpstr>
      <vt:lpstr>        Кондитерская-кафе  « Кейк» Кольчугино  </vt:lpstr>
      <vt:lpstr>          ГАСТРОНОМИЧЕСКИЙ СУВЕНИР –  КОЛЬЧУГИНСКИЙ ПРЯНИК  </vt:lpstr>
      <vt:lpstr>КОЛЬЧУГИНО  ОТДЫХ  РАЗВЛЕЧЕНИЯ</vt:lpstr>
      <vt:lpstr> BOARDINGCLUB КОЛЬЧУГИНО</vt:lpstr>
      <vt:lpstr> ФЕРМЕРСКИЙ ДВОРИК «ЧУДЕСА РЯДОМ»</vt:lpstr>
      <vt:lpstr> СПОРТИВНО-ТЕХНИЧЕСКИЙ КЛУБ«ЭРА» (картинг)</vt:lpstr>
      <vt:lpstr> ГОСТЕВОЕ ПОДВОРЬЕ И СЫРОВАРНЯ «СЕРГИЕВА ЗАВОДЬ»   </vt:lpstr>
      <vt:lpstr>ВЕРХОВАЯ ЕЗДА В КОЛЬЧУГИНО «ИГО-ГО-ША"   </vt:lpstr>
      <vt:lpstr>РАЗДОЛЬЕВСКОЕ КОННОЕ ПОДВОРЬЕ   </vt:lpstr>
      <vt:lpstr>  БАЗА ОТДЫХА «ЗоЛОтоЙ КАРАСЬ»  отдых у воды, рыбалка   </vt:lpstr>
      <vt:lpstr>  НАТУРАЛЬНЫЕ МОЛОЧНЫЕ ПРОДУКТЫ «КОРОЛЕВЫХ»   </vt:lpstr>
      <vt:lpstr>  ТОРГОВО-РАЗВЛЕКАТЕЛЬНЫЙ ЦЕНТР «ПЛАНЕТА»   </vt:lpstr>
      <vt:lpstr>  КИНОТЕАТР «КИНО РУ»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 ТИХИМ УЛОЧКАМ ДРЕВНЕГО ГОРОДА</dc:title>
  <dc:creator>АИБ</dc:creator>
  <cp:lastModifiedBy>1</cp:lastModifiedBy>
  <cp:revision>1223</cp:revision>
  <dcterms:created xsi:type="dcterms:W3CDTF">2023-09-05T11:10:21Z</dcterms:created>
  <dcterms:modified xsi:type="dcterms:W3CDTF">2026-10-20T12:53:17Z</dcterms:modified>
</cp:coreProperties>
</file>